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handoutMasterIdLst>
    <p:handoutMasterId r:id="rId38"/>
  </p:handoutMasterIdLst>
  <p:sldIdLst>
    <p:sldId id="256" r:id="rId2"/>
    <p:sldId id="331" r:id="rId3"/>
    <p:sldId id="919" r:id="rId4"/>
    <p:sldId id="945" r:id="rId5"/>
    <p:sldId id="327" r:id="rId6"/>
    <p:sldId id="915" r:id="rId7"/>
    <p:sldId id="922" r:id="rId8"/>
    <p:sldId id="941" r:id="rId9"/>
    <p:sldId id="942" r:id="rId10"/>
    <p:sldId id="923" r:id="rId11"/>
    <p:sldId id="924" r:id="rId12"/>
    <p:sldId id="925" r:id="rId13"/>
    <p:sldId id="916" r:id="rId14"/>
    <p:sldId id="926" r:id="rId15"/>
    <p:sldId id="928" r:id="rId16"/>
    <p:sldId id="930" r:id="rId17"/>
    <p:sldId id="927" r:id="rId18"/>
    <p:sldId id="931" r:id="rId19"/>
    <p:sldId id="920" r:id="rId20"/>
    <p:sldId id="939" r:id="rId21"/>
    <p:sldId id="938" r:id="rId22"/>
    <p:sldId id="932" r:id="rId23"/>
    <p:sldId id="933" r:id="rId24"/>
    <p:sldId id="940" r:id="rId25"/>
    <p:sldId id="943" r:id="rId26"/>
    <p:sldId id="935" r:id="rId27"/>
    <p:sldId id="936" r:id="rId28"/>
    <p:sldId id="946" r:id="rId29"/>
    <p:sldId id="947" r:id="rId30"/>
    <p:sldId id="944" r:id="rId31"/>
    <p:sldId id="951" r:id="rId32"/>
    <p:sldId id="950" r:id="rId33"/>
    <p:sldId id="937" r:id="rId34"/>
    <p:sldId id="948" r:id="rId35"/>
    <p:sldId id="949" r:id="rId36"/>
    <p:sldId id="263" r:id="rId37"/>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line LAGNIEZ" initials="CL" lastIdx="6" clrIdx="0">
    <p:extLst>
      <p:ext uri="{19B8F6BF-5375-455C-9EA6-DF929625EA0E}">
        <p15:presenceInfo xmlns:p15="http://schemas.microsoft.com/office/powerpoint/2012/main" userId="S::clagniez@cdg29.bzh::adcf41d4-87d7-4d63-b069-c0ad6b70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405"/>
  </p:normalViewPr>
  <p:slideViewPr>
    <p:cSldViewPr snapToGrid="0">
      <p:cViewPr varScale="1">
        <p:scale>
          <a:sx n="113" d="100"/>
          <a:sy n="113" d="100"/>
        </p:scale>
        <p:origin x="126" y="162"/>
      </p:cViewPr>
      <p:guideLst/>
    </p:cSldViewPr>
  </p:slideViewPr>
  <p:notesTextViewPr>
    <p:cViewPr>
      <p:scale>
        <a:sx n="3" d="2"/>
        <a:sy n="3" d="2"/>
      </p:scale>
      <p:origin x="0" y="0"/>
    </p:cViewPr>
  </p:notesTextViewPr>
  <p:notesViewPr>
    <p:cSldViewPr snapToGrid="0">
      <p:cViewPr varScale="1">
        <p:scale>
          <a:sx n="117" d="100"/>
          <a:sy n="117" d="100"/>
        </p:scale>
        <p:origin x="267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r-FR" sz="1600" dirty="0"/>
              <a:t>Rémunération mensuelle lors congé maladie ordinaire supérieur à 3 mois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Feuil1!$B$1</c:f>
              <c:strCache>
                <c:ptCount val="1"/>
                <c:pt idx="0">
                  <c:v>Traitement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Feuil1!$B$2:$B$4</c:f>
              <c:numCache>
                <c:formatCode>#\ ##0\ "€"</c:formatCode>
                <c:ptCount val="3"/>
                <c:pt idx="0">
                  <c:v>1500</c:v>
                </c:pt>
                <c:pt idx="1">
                  <c:v>750</c:v>
                </c:pt>
                <c:pt idx="2">
                  <c:v>750</c:v>
                </c:pt>
              </c:numCache>
            </c:numRef>
          </c:val>
          <c:extLst>
            <c:ext xmlns:c16="http://schemas.microsoft.com/office/drawing/2014/chart" uri="{C3380CC4-5D6E-409C-BE32-E72D297353CC}">
              <c16:uniqueId val="{00000000-9EFB-44C3-83E1-9F34F0BD47FF}"/>
            </c:ext>
          </c:extLst>
        </c:ser>
        <c:ser>
          <c:idx val="1"/>
          <c:order val="1"/>
          <c:tx>
            <c:strRef>
              <c:f>Feuil1!$C$1</c:f>
              <c:strCache>
                <c:ptCount val="1"/>
                <c:pt idx="0">
                  <c:v>Complément rémunération prévoyance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Feuil1!$C$2:$C$4</c:f>
              <c:numCache>
                <c:formatCode>General</c:formatCode>
                <c:ptCount val="3"/>
                <c:pt idx="2" formatCode="_(&quot;€&quot;* #,##0_);_(&quot;€&quot;* \(#,##0\);_(&quot;€&quot;* &quot;-&quot;_);_(@_)">
                  <c:v>600</c:v>
                </c:pt>
              </c:numCache>
            </c:numRef>
          </c:val>
          <c:extLst>
            <c:ext xmlns:c16="http://schemas.microsoft.com/office/drawing/2014/chart" uri="{C3380CC4-5D6E-409C-BE32-E72D297353CC}">
              <c16:uniqueId val="{00000001-9EFB-44C3-83E1-9F34F0BD47FF}"/>
            </c:ext>
          </c:extLst>
        </c:ser>
        <c:ser>
          <c:idx val="2"/>
          <c:order val="2"/>
          <c:tx>
            <c:strRef>
              <c:f>Feuil1!$D$1</c:f>
              <c:strCache>
                <c:ptCount val="1"/>
                <c:pt idx="0">
                  <c:v>Perte pour l'agent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Feuil1!$D$2:$D$4</c:f>
              <c:numCache>
                <c:formatCode>_("€"* #,##0_);_("€"* \(#,##0\);_("€"* "-"_);_(@_)</c:formatCode>
                <c:ptCount val="3"/>
                <c:pt idx="1">
                  <c:v>750</c:v>
                </c:pt>
                <c:pt idx="2">
                  <c:v>150</c:v>
                </c:pt>
              </c:numCache>
            </c:numRef>
          </c:val>
          <c:extLst>
            <c:ext xmlns:c16="http://schemas.microsoft.com/office/drawing/2014/chart" uri="{C3380CC4-5D6E-409C-BE32-E72D297353CC}">
              <c16:uniqueId val="{00000002-9EFB-44C3-83E1-9F34F0BD47FF}"/>
            </c:ext>
          </c:extLst>
        </c:ser>
        <c:dLbls>
          <c:dLblPos val="ctr"/>
          <c:showLegendKey val="0"/>
          <c:showVal val="1"/>
          <c:showCatName val="0"/>
          <c:showSerName val="0"/>
          <c:showPercent val="0"/>
          <c:showBubbleSize val="0"/>
        </c:dLbls>
        <c:gapWidth val="79"/>
        <c:overlap val="100"/>
        <c:axId val="1063400031"/>
        <c:axId val="1063402431"/>
      </c:barChart>
      <c:catAx>
        <c:axId val="1063400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1063402431"/>
        <c:crosses val="autoZero"/>
        <c:auto val="1"/>
        <c:lblAlgn val="ctr"/>
        <c:lblOffset val="100"/>
        <c:noMultiLvlLbl val="0"/>
      </c:catAx>
      <c:valAx>
        <c:axId val="1063402431"/>
        <c:scaling>
          <c:orientation val="minMax"/>
        </c:scaling>
        <c:delete val="1"/>
        <c:axPos val="l"/>
        <c:numFmt formatCode="0%" sourceLinked="1"/>
        <c:majorTickMark val="none"/>
        <c:minorTickMark val="none"/>
        <c:tickLblPos val="nextTo"/>
        <c:crossAx val="10634000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Perte de remuneration pour </a:t>
            </a:r>
            <a:r>
              <a:rPr lang="en-US" sz="1600" dirty="0" err="1"/>
              <a:t>l’agent</a:t>
            </a:r>
            <a:r>
              <a:rPr lang="en-US" sz="1600" dirty="0"/>
              <a:t> sur </a:t>
            </a:r>
            <a:r>
              <a:rPr lang="en-US" sz="1600" dirty="0" err="1"/>
              <a:t>l’ensemble</a:t>
            </a:r>
            <a:r>
              <a:rPr lang="en-US" sz="1600" dirty="0"/>
              <a:t>  des droits à ½ </a:t>
            </a:r>
            <a:r>
              <a:rPr lang="en-US" sz="1600" dirty="0" err="1"/>
              <a:t>traitement</a:t>
            </a:r>
            <a:r>
              <a:rPr lang="en-US" sz="1600" dirty="0"/>
              <a:t> (9 MOIS)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Perte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2"/>
                <c:pt idx="0">
                  <c:v>Sans prévoyance</c:v>
                </c:pt>
                <c:pt idx="1">
                  <c:v>Avec prévoyance</c:v>
                </c:pt>
              </c:strCache>
            </c:strRef>
          </c:cat>
          <c:val>
            <c:numRef>
              <c:f>Feuil1!$B$2:$B$5</c:f>
              <c:numCache>
                <c:formatCode>General</c:formatCode>
                <c:ptCount val="4"/>
                <c:pt idx="0">
                  <c:v>6750</c:v>
                </c:pt>
                <c:pt idx="1">
                  <c:v>1350</c:v>
                </c:pt>
              </c:numCache>
            </c:numRef>
          </c:val>
          <c:extLst>
            <c:ext xmlns:c16="http://schemas.microsoft.com/office/drawing/2014/chart" uri="{C3380CC4-5D6E-409C-BE32-E72D297353CC}">
              <c16:uniqueId val="{00000000-0539-47AD-A289-D61CF01A454D}"/>
            </c:ext>
          </c:extLst>
        </c:ser>
        <c:dLbls>
          <c:dLblPos val="ctr"/>
          <c:showLegendKey val="0"/>
          <c:showVal val="1"/>
          <c:showCatName val="0"/>
          <c:showSerName val="0"/>
          <c:showPercent val="0"/>
          <c:showBubbleSize val="0"/>
        </c:dLbls>
        <c:gapWidth val="79"/>
        <c:axId val="1163373007"/>
        <c:axId val="1163373487"/>
      </c:barChart>
      <c:catAx>
        <c:axId val="1163373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1163373487"/>
        <c:crosses val="autoZero"/>
        <c:auto val="1"/>
        <c:lblAlgn val="ctr"/>
        <c:lblOffset val="100"/>
        <c:noMultiLvlLbl val="0"/>
      </c:catAx>
      <c:valAx>
        <c:axId val="1163373487"/>
        <c:scaling>
          <c:orientation val="minMax"/>
        </c:scaling>
        <c:delete val="1"/>
        <c:axPos val="b"/>
        <c:numFmt formatCode="General" sourceLinked="1"/>
        <c:majorTickMark val="none"/>
        <c:minorTickMark val="none"/>
        <c:tickLblPos val="nextTo"/>
        <c:crossAx val="11633730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32683419109657E-2"/>
          <c:y val="2.8549869489300338E-2"/>
          <c:w val="0.91216543519522353"/>
          <c:h val="0.56631857658710061"/>
        </c:manualLayout>
      </c:layout>
      <c:barChart>
        <c:barDir val="col"/>
        <c:grouping val="percentStacked"/>
        <c:varyColors val="0"/>
        <c:ser>
          <c:idx val="0"/>
          <c:order val="0"/>
          <c:tx>
            <c:strRef>
              <c:f>Feuil1!$B$1</c:f>
              <c:strCache>
                <c:ptCount val="1"/>
                <c:pt idx="0">
                  <c:v>Traitement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Feuil1!$B$2:$B$4</c:f>
              <c:numCache>
                <c:formatCode>#\ ##0\ "€"</c:formatCode>
                <c:ptCount val="3"/>
                <c:pt idx="0">
                  <c:v>1300</c:v>
                </c:pt>
                <c:pt idx="1">
                  <c:v>650</c:v>
                </c:pt>
                <c:pt idx="2">
                  <c:v>650</c:v>
                </c:pt>
              </c:numCache>
            </c:numRef>
          </c:val>
          <c:extLst>
            <c:ext xmlns:c16="http://schemas.microsoft.com/office/drawing/2014/chart" uri="{C3380CC4-5D6E-409C-BE32-E72D297353CC}">
              <c16:uniqueId val="{00000000-9EFB-44C3-83E1-9F34F0BD47FF}"/>
            </c:ext>
          </c:extLst>
        </c:ser>
        <c:ser>
          <c:idx val="1"/>
          <c:order val="1"/>
          <c:tx>
            <c:strRef>
              <c:f>Feuil1!$C$1</c:f>
              <c:strCache>
                <c:ptCount val="1"/>
                <c:pt idx="0">
                  <c:v>Régime indemnitaire</c:v>
                </c:pt>
              </c:strCache>
            </c:strRef>
          </c:tx>
          <c:spPr>
            <a:solidFill>
              <a:schemeClr val="accent2"/>
            </a:solidFill>
            <a:ln>
              <a:noFill/>
            </a:ln>
            <a:effectLst/>
          </c:spPr>
          <c:invertIfNegative val="0"/>
          <c:dLbls>
            <c:dLbl>
              <c:idx val="0"/>
              <c:tx>
                <c:rich>
                  <a:bodyPr/>
                  <a:lstStyle/>
                  <a:p>
                    <a:fld id="{D62AE6EC-FE64-41B4-8A52-6215B9D6DFC0}" type="VALUE">
                      <a:rPr lang="en-US">
                        <a:solidFill>
                          <a:schemeClr val="tx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D2-4250-92CB-5C2F9EC57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Feuil1!$C$2:$C$4</c:f>
              <c:numCache>
                <c:formatCode>General</c:formatCode>
                <c:ptCount val="3"/>
                <c:pt idx="0" formatCode="#\ ##0\ &quot;€&quot;">
                  <c:v>200</c:v>
                </c:pt>
              </c:numCache>
            </c:numRef>
          </c:val>
          <c:extLst>
            <c:ext xmlns:c16="http://schemas.microsoft.com/office/drawing/2014/chart" uri="{C3380CC4-5D6E-409C-BE32-E72D297353CC}">
              <c16:uniqueId val="{00000001-9EFB-44C3-83E1-9F34F0BD47FF}"/>
            </c:ext>
          </c:extLst>
        </c:ser>
        <c:ser>
          <c:idx val="2"/>
          <c:order val="2"/>
          <c:tx>
            <c:strRef>
              <c:f>Feuil1!$D$1</c:f>
              <c:strCache>
                <c:ptCount val="1"/>
                <c:pt idx="0">
                  <c:v>Complément rémunération prévoyance (traitement + RI)</c:v>
                </c:pt>
              </c:strCache>
            </c:strRef>
          </c:tx>
          <c:spPr>
            <a:solidFill>
              <a:schemeClr val="accent3"/>
            </a:solidFill>
            <a:ln>
              <a:noFill/>
            </a:ln>
            <a:effectLst/>
          </c:spPr>
          <c:invertIfNegative val="0"/>
          <c:dLbls>
            <c:dLbl>
              <c:idx val="2"/>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DD9F775E-CDD2-4913-9B68-D22A7BDD4E03}" type="VALUE">
                      <a:rPr lang="en-US" sz="1100" smtClean="0"/>
                      <a:pPr>
                        <a:defRPr>
                          <a:solidFill>
                            <a:schemeClr val="tx1"/>
                          </a:solidFill>
                        </a:defRPr>
                      </a:pPr>
                      <a:t>[VALEUR]</a:t>
                    </a:fld>
                    <a:r>
                      <a:rPr lang="en-US" sz="1100" dirty="0"/>
                      <a:t> </a:t>
                    </a:r>
                    <a:r>
                      <a:rPr lang="en-US" sz="1100" dirty="0" err="1"/>
                      <a:t>dont</a:t>
                    </a:r>
                    <a:r>
                      <a:rPr lang="en-US" sz="1100" baseline="0" dirty="0"/>
                      <a:t> 180€ RI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359404785540051"/>
                      <c:h val="0.11963132035222195"/>
                    </c:manualLayout>
                  </c15:layout>
                  <c15:dlblFieldTable/>
                  <c15:showDataLabelsRange val="0"/>
                </c:ext>
                <c:ext xmlns:c16="http://schemas.microsoft.com/office/drawing/2014/chart" uri="{C3380CC4-5D6E-409C-BE32-E72D297353CC}">
                  <c16:uniqueId val="{00000000-45CF-420D-9D87-33F03AF4D6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Feuil1!$D$2:$D$4</c:f>
              <c:numCache>
                <c:formatCode>General</c:formatCode>
                <c:ptCount val="3"/>
                <c:pt idx="2" formatCode="#\ ##0\ &quot;€&quot;">
                  <c:v>765</c:v>
                </c:pt>
              </c:numCache>
            </c:numRef>
          </c:val>
          <c:extLst>
            <c:ext xmlns:c16="http://schemas.microsoft.com/office/drawing/2014/chart" uri="{C3380CC4-5D6E-409C-BE32-E72D297353CC}">
              <c16:uniqueId val="{00000002-9EFB-44C3-83E1-9F34F0BD47FF}"/>
            </c:ext>
          </c:extLst>
        </c:ser>
        <c:ser>
          <c:idx val="3"/>
          <c:order val="3"/>
          <c:tx>
            <c:strRef>
              <c:f>Feuil1!$E$1</c:f>
              <c:strCache>
                <c:ptCount val="1"/>
                <c:pt idx="0">
                  <c:v>Perte pour l'agent</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9A0E-4E37-A857-8AC724EC320A}"/>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9A0E-4E37-A857-8AC724EC32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Plein traitement</c:v>
                </c:pt>
                <c:pt idx="1">
                  <c:v>Demi- traitement</c:v>
                </c:pt>
                <c:pt idx="2">
                  <c:v>Demi- traiement + prévoyance</c:v>
                </c:pt>
              </c:strCache>
            </c:strRef>
          </c:cat>
          <c:val>
            <c:numRef>
              <c:f>Feuil1!$E$2:$E$4</c:f>
              <c:numCache>
                <c:formatCode>#\ ##0\ "€"</c:formatCode>
                <c:ptCount val="3"/>
                <c:pt idx="1">
                  <c:v>850</c:v>
                </c:pt>
                <c:pt idx="2">
                  <c:v>-85</c:v>
                </c:pt>
              </c:numCache>
            </c:numRef>
          </c:val>
          <c:extLst>
            <c:ext xmlns:c16="http://schemas.microsoft.com/office/drawing/2014/chart" uri="{C3380CC4-5D6E-409C-BE32-E72D297353CC}">
              <c16:uniqueId val="{00000003-45CF-420D-9D87-33F03AF4D604}"/>
            </c:ext>
          </c:extLst>
        </c:ser>
        <c:dLbls>
          <c:showLegendKey val="0"/>
          <c:showVal val="0"/>
          <c:showCatName val="0"/>
          <c:showSerName val="0"/>
          <c:showPercent val="0"/>
          <c:showBubbleSize val="0"/>
        </c:dLbls>
        <c:gapWidth val="100"/>
        <c:overlap val="100"/>
        <c:axId val="1063400031"/>
        <c:axId val="1063402431"/>
      </c:barChart>
      <c:catAx>
        <c:axId val="106340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1063402431"/>
        <c:crosses val="autoZero"/>
        <c:auto val="1"/>
        <c:lblAlgn val="ctr"/>
        <c:lblOffset val="100"/>
        <c:noMultiLvlLbl val="0"/>
      </c:catAx>
      <c:valAx>
        <c:axId val="1063402431"/>
        <c:scaling>
          <c:orientation val="minMax"/>
        </c:scaling>
        <c:delete val="0"/>
        <c:axPos val="l"/>
        <c:numFmt formatCode="0%" sourceLinked="1"/>
        <c:majorTickMark val="none"/>
        <c:minorTickMark val="none"/>
        <c:tickLblPos val="none"/>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63400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Perte de remuneration sur </a:t>
            </a:r>
            <a:r>
              <a:rPr lang="en-US" dirty="0" err="1"/>
              <a:t>l’ensemble</a:t>
            </a:r>
            <a:r>
              <a:rPr lang="en-US" dirty="0"/>
              <a:t>  des droits à ½ </a:t>
            </a:r>
            <a:r>
              <a:rPr lang="en-US" dirty="0" err="1"/>
              <a:t>traitement</a:t>
            </a:r>
            <a:r>
              <a:rPr lang="en-US" dirty="0"/>
              <a:t> (9 </a:t>
            </a:r>
            <a:r>
              <a:rPr lang="en-US" dirty="0" err="1"/>
              <a:t>mois</a:t>
            </a:r>
            <a:r>
              <a:rPr lang="en-US" dirty="0"/>
              <a: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Feuil1!$B$1</c:f>
              <c:strCache>
                <c:ptCount val="1"/>
                <c:pt idx="0">
                  <c:v>Perte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2"/>
                <c:pt idx="0">
                  <c:v>Sans prévoyance</c:v>
                </c:pt>
                <c:pt idx="1">
                  <c:v>Avec prévoyance</c:v>
                </c:pt>
              </c:strCache>
            </c:strRef>
          </c:cat>
          <c:val>
            <c:numRef>
              <c:f>Feuil1!$B$2:$B$5</c:f>
              <c:numCache>
                <c:formatCode>General</c:formatCode>
                <c:ptCount val="4"/>
                <c:pt idx="0">
                  <c:v>7650</c:v>
                </c:pt>
                <c:pt idx="1">
                  <c:v>765</c:v>
                </c:pt>
              </c:numCache>
            </c:numRef>
          </c:val>
          <c:extLst>
            <c:ext xmlns:c16="http://schemas.microsoft.com/office/drawing/2014/chart" uri="{C3380CC4-5D6E-409C-BE32-E72D297353CC}">
              <c16:uniqueId val="{00000000-0539-47AD-A289-D61CF01A454D}"/>
            </c:ext>
          </c:extLst>
        </c:ser>
        <c:dLbls>
          <c:dLblPos val="ctr"/>
          <c:showLegendKey val="0"/>
          <c:showVal val="1"/>
          <c:showCatName val="0"/>
          <c:showSerName val="0"/>
          <c:showPercent val="0"/>
          <c:showBubbleSize val="0"/>
        </c:dLbls>
        <c:gapWidth val="79"/>
        <c:overlap val="100"/>
        <c:axId val="1163373007"/>
        <c:axId val="1163373487"/>
      </c:barChart>
      <c:catAx>
        <c:axId val="1163373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1163373487"/>
        <c:crosses val="autoZero"/>
        <c:auto val="1"/>
        <c:lblAlgn val="ctr"/>
        <c:lblOffset val="100"/>
        <c:noMultiLvlLbl val="0"/>
      </c:catAx>
      <c:valAx>
        <c:axId val="1163373487"/>
        <c:scaling>
          <c:orientation val="minMax"/>
        </c:scaling>
        <c:delete val="1"/>
        <c:axPos val="b"/>
        <c:numFmt formatCode="General" sourceLinked="1"/>
        <c:majorTickMark val="none"/>
        <c:minorTickMark val="none"/>
        <c:tickLblPos val="nextTo"/>
        <c:crossAx val="11633730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fr-FR"/>
              <a:t>RESTE A CHARGE AGENT</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RESTE A CHARGE AGENT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Feuil1!$A$2:$A$5</c:f>
              <c:strCache>
                <c:ptCount val="2"/>
                <c:pt idx="0">
                  <c:v>Sans mutuelle</c:v>
                </c:pt>
                <c:pt idx="1">
                  <c:v>Avec mutuelle</c:v>
                </c:pt>
              </c:strCache>
            </c:strRef>
          </c:cat>
          <c:val>
            <c:numRef>
              <c:f>Feuil1!$B$2:$B$5</c:f>
              <c:numCache>
                <c:formatCode>General</c:formatCode>
                <c:ptCount val="4"/>
                <c:pt idx="0">
                  <c:v>8.5</c:v>
                </c:pt>
                <c:pt idx="1">
                  <c:v>1</c:v>
                </c:pt>
              </c:numCache>
            </c:numRef>
          </c:val>
          <c:extLst>
            <c:ext xmlns:c16="http://schemas.microsoft.com/office/drawing/2014/chart" uri="{C3380CC4-5D6E-409C-BE32-E72D297353CC}">
              <c16:uniqueId val="{00000000-E305-4995-BFA4-B423EFE51DC1}"/>
            </c:ext>
          </c:extLst>
        </c:ser>
        <c:dLbls>
          <c:dLblPos val="inEnd"/>
          <c:showLegendKey val="0"/>
          <c:showVal val="1"/>
          <c:showCatName val="0"/>
          <c:showSerName val="0"/>
          <c:showPercent val="0"/>
          <c:showBubbleSize val="0"/>
        </c:dLbls>
        <c:gapWidth val="41"/>
        <c:axId val="1365135760"/>
        <c:axId val="1365116080"/>
      </c:barChart>
      <c:catAx>
        <c:axId val="1365135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fr-FR"/>
          </a:p>
        </c:txPr>
        <c:crossAx val="1365116080"/>
        <c:crosses val="autoZero"/>
        <c:auto val="1"/>
        <c:lblAlgn val="ctr"/>
        <c:lblOffset val="100"/>
        <c:noMultiLvlLbl val="0"/>
      </c:catAx>
      <c:valAx>
        <c:axId val="1365116080"/>
        <c:scaling>
          <c:orientation val="minMax"/>
        </c:scaling>
        <c:delete val="1"/>
        <c:axPos val="l"/>
        <c:numFmt formatCode="General" sourceLinked="1"/>
        <c:majorTickMark val="none"/>
        <c:minorTickMark val="none"/>
        <c:tickLblPos val="nextTo"/>
        <c:crossAx val="1365135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A5FED-E0B5-4486-BD8D-7C2F83345FE8}"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fr-FR"/>
        </a:p>
      </dgm:t>
    </dgm:pt>
    <dgm:pt modelId="{FC4BEC7C-ABBC-422E-9182-779047EF0586}">
      <dgm:prSet phldrT="[Texte]" phldr="0"/>
      <dgm:spPr/>
      <dgm:t>
        <a:bodyPr/>
        <a:lstStyle/>
        <a:p>
          <a:r>
            <a:rPr lang="fr-FR" dirty="0"/>
            <a:t>Levier en matière de politique des ressources humaines  et du dialogue social</a:t>
          </a:r>
        </a:p>
      </dgm:t>
    </dgm:pt>
    <dgm:pt modelId="{AB46DFCF-7167-4E7C-AC80-A804A502B1E5}" type="parTrans" cxnId="{BE9A884C-A6EA-4C40-B6E3-B0EF03EEB6F0}">
      <dgm:prSet/>
      <dgm:spPr/>
      <dgm:t>
        <a:bodyPr/>
        <a:lstStyle/>
        <a:p>
          <a:endParaRPr lang="fr-FR"/>
        </a:p>
      </dgm:t>
    </dgm:pt>
    <dgm:pt modelId="{DDD1A83C-E6B1-4332-A95D-B55683B3D2E9}" type="sibTrans" cxnId="{BE9A884C-A6EA-4C40-B6E3-B0EF03EEB6F0}">
      <dgm:prSet/>
      <dgm:spPr/>
      <dgm:t>
        <a:bodyPr/>
        <a:lstStyle/>
        <a:p>
          <a:endParaRPr lang="fr-FR"/>
        </a:p>
      </dgm:t>
    </dgm:pt>
    <dgm:pt modelId="{B3AE59A7-E8B8-4CD3-AB57-B3E2DF78637D}">
      <dgm:prSet phldrT="[Texte]" phldr="0"/>
      <dgm:spPr/>
      <dgm:t>
        <a:bodyPr/>
        <a:lstStyle/>
        <a:p>
          <a:r>
            <a:rPr lang="fr-FR" dirty="0"/>
            <a:t>Outil pour renforcer l’attractivité au sein de la collectivité</a:t>
          </a:r>
        </a:p>
      </dgm:t>
    </dgm:pt>
    <dgm:pt modelId="{B2215A53-CEFC-4D70-930A-6C5CD71BDBB5}" type="parTrans" cxnId="{57F03CF9-A27C-4154-8E93-DD8DEA8195D9}">
      <dgm:prSet/>
      <dgm:spPr/>
      <dgm:t>
        <a:bodyPr/>
        <a:lstStyle/>
        <a:p>
          <a:endParaRPr lang="fr-FR"/>
        </a:p>
      </dgm:t>
    </dgm:pt>
    <dgm:pt modelId="{573F095E-1AED-4EA1-A4D5-A7576B86BEDA}" type="sibTrans" cxnId="{57F03CF9-A27C-4154-8E93-DD8DEA8195D9}">
      <dgm:prSet/>
      <dgm:spPr/>
      <dgm:t>
        <a:bodyPr/>
        <a:lstStyle/>
        <a:p>
          <a:endParaRPr lang="fr-FR"/>
        </a:p>
      </dgm:t>
    </dgm:pt>
    <dgm:pt modelId="{7C78C8E9-D57B-4AD3-AE57-FF6AABD1CF35}">
      <dgm:prSet phldrT="[Texte]" phldr="0"/>
      <dgm:spPr/>
      <dgm:t>
        <a:bodyPr/>
        <a:lstStyle/>
        <a:p>
          <a:r>
            <a:rPr lang="fr-FR" dirty="0"/>
            <a:t>Eviter la précarité en cas d’absence pour raison de santé (prévoyance)</a:t>
          </a:r>
        </a:p>
      </dgm:t>
    </dgm:pt>
    <dgm:pt modelId="{A39530D6-0401-4616-B477-D9411AF3038A}" type="parTrans" cxnId="{FBFF3EF7-F024-4D87-BD41-09A3BDE4FA5D}">
      <dgm:prSet/>
      <dgm:spPr/>
      <dgm:t>
        <a:bodyPr/>
        <a:lstStyle/>
        <a:p>
          <a:endParaRPr lang="fr-FR"/>
        </a:p>
      </dgm:t>
    </dgm:pt>
    <dgm:pt modelId="{EE4450B8-EA24-4A9C-AEE1-E4676FF809C2}" type="sibTrans" cxnId="{FBFF3EF7-F024-4D87-BD41-09A3BDE4FA5D}">
      <dgm:prSet/>
      <dgm:spPr/>
      <dgm:t>
        <a:bodyPr/>
        <a:lstStyle/>
        <a:p>
          <a:endParaRPr lang="fr-FR"/>
        </a:p>
      </dgm:t>
    </dgm:pt>
    <dgm:pt modelId="{E33E0821-B0F8-4A60-80FD-C146F29C567A}">
      <dgm:prSet phldrT="[Texte]" phldr="0"/>
      <dgm:spPr/>
      <dgm:t>
        <a:bodyPr/>
        <a:lstStyle/>
        <a:p>
          <a:r>
            <a:rPr lang="fr-FR" dirty="0"/>
            <a:t>Réduire les inégalités face à l’accès aux soins (santé)</a:t>
          </a:r>
        </a:p>
      </dgm:t>
    </dgm:pt>
    <dgm:pt modelId="{434DE07A-5A93-446A-82D0-A8709CF8D8BF}" type="parTrans" cxnId="{CB7338A9-286B-4BB9-A76D-A205EB79A9FE}">
      <dgm:prSet/>
      <dgm:spPr/>
      <dgm:t>
        <a:bodyPr/>
        <a:lstStyle/>
        <a:p>
          <a:endParaRPr lang="fr-FR"/>
        </a:p>
      </dgm:t>
    </dgm:pt>
    <dgm:pt modelId="{98D86537-E2F8-4CA7-87A4-5DF9CB3EAC74}" type="sibTrans" cxnId="{CB7338A9-286B-4BB9-A76D-A205EB79A9FE}">
      <dgm:prSet/>
      <dgm:spPr/>
      <dgm:t>
        <a:bodyPr/>
        <a:lstStyle/>
        <a:p>
          <a:endParaRPr lang="fr-FR"/>
        </a:p>
      </dgm:t>
    </dgm:pt>
    <dgm:pt modelId="{CE3D85AE-0846-4FBD-99A5-2B55C497DD73}">
      <dgm:prSet phldrT="[Texte]" phldr="0"/>
      <dgm:spPr/>
      <dgm:t>
        <a:bodyPr/>
        <a:lstStyle/>
        <a:p>
          <a:r>
            <a:rPr lang="fr-FR" dirty="0"/>
            <a:t>Contribuer à la santé globale/ générale des agents</a:t>
          </a:r>
        </a:p>
        <a:p>
          <a:r>
            <a:rPr lang="fr-FR" dirty="0"/>
            <a:t>(effets potentiels sur l’absentéisme)</a:t>
          </a:r>
        </a:p>
      </dgm:t>
    </dgm:pt>
    <dgm:pt modelId="{983753CA-07F9-4598-A64A-D518C860E791}" type="parTrans" cxnId="{3C06CF91-C5BF-4C64-BF50-81F740FCAF22}">
      <dgm:prSet/>
      <dgm:spPr/>
      <dgm:t>
        <a:bodyPr/>
        <a:lstStyle/>
        <a:p>
          <a:endParaRPr lang="fr-FR"/>
        </a:p>
      </dgm:t>
    </dgm:pt>
    <dgm:pt modelId="{6DCBCD03-DCCB-4ED7-89FF-16E2BB24118A}" type="sibTrans" cxnId="{3C06CF91-C5BF-4C64-BF50-81F740FCAF22}">
      <dgm:prSet/>
      <dgm:spPr/>
      <dgm:t>
        <a:bodyPr/>
        <a:lstStyle/>
        <a:p>
          <a:endParaRPr lang="fr-FR"/>
        </a:p>
      </dgm:t>
    </dgm:pt>
    <dgm:pt modelId="{A596B620-FA34-409B-952B-397D0A7C6FA0}" type="pres">
      <dgm:prSet presAssocID="{313A5FED-E0B5-4486-BD8D-7C2F83345FE8}" presName="cycle" presStyleCnt="0">
        <dgm:presLayoutVars>
          <dgm:dir/>
          <dgm:resizeHandles val="exact"/>
        </dgm:presLayoutVars>
      </dgm:prSet>
      <dgm:spPr/>
    </dgm:pt>
    <dgm:pt modelId="{5EFCEBD2-C8BB-4DC8-9468-9556185DFB3C}" type="pres">
      <dgm:prSet presAssocID="{FC4BEC7C-ABBC-422E-9182-779047EF0586}" presName="node" presStyleLbl="node1" presStyleIdx="0" presStyleCnt="5">
        <dgm:presLayoutVars>
          <dgm:bulletEnabled val="1"/>
        </dgm:presLayoutVars>
      </dgm:prSet>
      <dgm:spPr/>
    </dgm:pt>
    <dgm:pt modelId="{F7D281C6-D724-474A-A042-99046F4A5AB8}" type="pres">
      <dgm:prSet presAssocID="{DDD1A83C-E6B1-4332-A95D-B55683B3D2E9}" presName="sibTrans" presStyleLbl="sibTrans2D1" presStyleIdx="0" presStyleCnt="5"/>
      <dgm:spPr/>
    </dgm:pt>
    <dgm:pt modelId="{B7AE6DC5-446B-482E-AD51-410738938C30}" type="pres">
      <dgm:prSet presAssocID="{DDD1A83C-E6B1-4332-A95D-B55683B3D2E9}" presName="connectorText" presStyleLbl="sibTrans2D1" presStyleIdx="0" presStyleCnt="5"/>
      <dgm:spPr/>
    </dgm:pt>
    <dgm:pt modelId="{697053B7-B5AA-4F9D-BE82-39B29CADC1AF}" type="pres">
      <dgm:prSet presAssocID="{B3AE59A7-E8B8-4CD3-AB57-B3E2DF78637D}" presName="node" presStyleLbl="node1" presStyleIdx="1" presStyleCnt="5">
        <dgm:presLayoutVars>
          <dgm:bulletEnabled val="1"/>
        </dgm:presLayoutVars>
      </dgm:prSet>
      <dgm:spPr/>
    </dgm:pt>
    <dgm:pt modelId="{E611F68A-0034-4C12-AC12-12F66FBC69B2}" type="pres">
      <dgm:prSet presAssocID="{573F095E-1AED-4EA1-A4D5-A7576B86BEDA}" presName="sibTrans" presStyleLbl="sibTrans2D1" presStyleIdx="1" presStyleCnt="5"/>
      <dgm:spPr/>
    </dgm:pt>
    <dgm:pt modelId="{24B0C4A1-E988-4CDF-B69D-DB48A5E46028}" type="pres">
      <dgm:prSet presAssocID="{573F095E-1AED-4EA1-A4D5-A7576B86BEDA}" presName="connectorText" presStyleLbl="sibTrans2D1" presStyleIdx="1" presStyleCnt="5"/>
      <dgm:spPr/>
    </dgm:pt>
    <dgm:pt modelId="{9A95F838-5B39-42D8-8756-7C6B24CA617E}" type="pres">
      <dgm:prSet presAssocID="{7C78C8E9-D57B-4AD3-AE57-FF6AABD1CF35}" presName="node" presStyleLbl="node1" presStyleIdx="2" presStyleCnt="5">
        <dgm:presLayoutVars>
          <dgm:bulletEnabled val="1"/>
        </dgm:presLayoutVars>
      </dgm:prSet>
      <dgm:spPr/>
    </dgm:pt>
    <dgm:pt modelId="{E1D7C591-7C0A-4234-A247-5C61C12248DA}" type="pres">
      <dgm:prSet presAssocID="{EE4450B8-EA24-4A9C-AEE1-E4676FF809C2}" presName="sibTrans" presStyleLbl="sibTrans2D1" presStyleIdx="2" presStyleCnt="5"/>
      <dgm:spPr/>
    </dgm:pt>
    <dgm:pt modelId="{563046F4-1472-48AB-AC6E-201D06605424}" type="pres">
      <dgm:prSet presAssocID="{EE4450B8-EA24-4A9C-AEE1-E4676FF809C2}" presName="connectorText" presStyleLbl="sibTrans2D1" presStyleIdx="2" presStyleCnt="5"/>
      <dgm:spPr/>
    </dgm:pt>
    <dgm:pt modelId="{A668264C-8568-4911-B598-EAD8A2D004D2}" type="pres">
      <dgm:prSet presAssocID="{E33E0821-B0F8-4A60-80FD-C146F29C567A}" presName="node" presStyleLbl="node1" presStyleIdx="3" presStyleCnt="5">
        <dgm:presLayoutVars>
          <dgm:bulletEnabled val="1"/>
        </dgm:presLayoutVars>
      </dgm:prSet>
      <dgm:spPr/>
    </dgm:pt>
    <dgm:pt modelId="{4823B13B-FA0E-4632-BD59-B79230120C07}" type="pres">
      <dgm:prSet presAssocID="{98D86537-E2F8-4CA7-87A4-5DF9CB3EAC74}" presName="sibTrans" presStyleLbl="sibTrans2D1" presStyleIdx="3" presStyleCnt="5"/>
      <dgm:spPr/>
    </dgm:pt>
    <dgm:pt modelId="{7A371255-EDAD-4366-9D05-34CB3BE4FFA4}" type="pres">
      <dgm:prSet presAssocID="{98D86537-E2F8-4CA7-87A4-5DF9CB3EAC74}" presName="connectorText" presStyleLbl="sibTrans2D1" presStyleIdx="3" presStyleCnt="5"/>
      <dgm:spPr/>
    </dgm:pt>
    <dgm:pt modelId="{9B1E3682-B59B-460D-B75E-6BB9355FC95F}" type="pres">
      <dgm:prSet presAssocID="{CE3D85AE-0846-4FBD-99A5-2B55C497DD73}" presName="node" presStyleLbl="node1" presStyleIdx="4" presStyleCnt="5">
        <dgm:presLayoutVars>
          <dgm:bulletEnabled val="1"/>
        </dgm:presLayoutVars>
      </dgm:prSet>
      <dgm:spPr/>
    </dgm:pt>
    <dgm:pt modelId="{1391C90E-1CB7-4ABF-ACA3-7C1B342F2B34}" type="pres">
      <dgm:prSet presAssocID="{6DCBCD03-DCCB-4ED7-89FF-16E2BB24118A}" presName="sibTrans" presStyleLbl="sibTrans2D1" presStyleIdx="4" presStyleCnt="5"/>
      <dgm:spPr/>
    </dgm:pt>
    <dgm:pt modelId="{F26AD6D4-37F7-49BC-997F-50262A2C94FA}" type="pres">
      <dgm:prSet presAssocID="{6DCBCD03-DCCB-4ED7-89FF-16E2BB24118A}" presName="connectorText" presStyleLbl="sibTrans2D1" presStyleIdx="4" presStyleCnt="5"/>
      <dgm:spPr/>
    </dgm:pt>
  </dgm:ptLst>
  <dgm:cxnLst>
    <dgm:cxn modelId="{BA4AD10E-3AC8-4390-BE3B-BF374AEACC45}" type="presOf" srcId="{CE3D85AE-0846-4FBD-99A5-2B55C497DD73}" destId="{9B1E3682-B59B-460D-B75E-6BB9355FC95F}" srcOrd="0" destOrd="0" presId="urn:microsoft.com/office/officeart/2005/8/layout/cycle2"/>
    <dgm:cxn modelId="{E50E7E36-32CB-4FB6-8AAC-CFF088512BDD}" type="presOf" srcId="{EE4450B8-EA24-4A9C-AEE1-E4676FF809C2}" destId="{E1D7C591-7C0A-4234-A247-5C61C12248DA}" srcOrd="0" destOrd="0" presId="urn:microsoft.com/office/officeart/2005/8/layout/cycle2"/>
    <dgm:cxn modelId="{36498837-E66D-439A-BAB2-8F2D3265B6C8}" type="presOf" srcId="{DDD1A83C-E6B1-4332-A95D-B55683B3D2E9}" destId="{F7D281C6-D724-474A-A042-99046F4A5AB8}" srcOrd="0" destOrd="0" presId="urn:microsoft.com/office/officeart/2005/8/layout/cycle2"/>
    <dgm:cxn modelId="{BE9A884C-A6EA-4C40-B6E3-B0EF03EEB6F0}" srcId="{313A5FED-E0B5-4486-BD8D-7C2F83345FE8}" destId="{FC4BEC7C-ABBC-422E-9182-779047EF0586}" srcOrd="0" destOrd="0" parTransId="{AB46DFCF-7167-4E7C-AC80-A804A502B1E5}" sibTransId="{DDD1A83C-E6B1-4332-A95D-B55683B3D2E9}"/>
    <dgm:cxn modelId="{100F9177-030E-4F6F-99AA-B3BBA2282729}" type="presOf" srcId="{98D86537-E2F8-4CA7-87A4-5DF9CB3EAC74}" destId="{4823B13B-FA0E-4632-BD59-B79230120C07}" srcOrd="0" destOrd="0" presId="urn:microsoft.com/office/officeart/2005/8/layout/cycle2"/>
    <dgm:cxn modelId="{80E5E278-8711-4905-95E1-36A70DF13FA9}" type="presOf" srcId="{EE4450B8-EA24-4A9C-AEE1-E4676FF809C2}" destId="{563046F4-1472-48AB-AC6E-201D06605424}" srcOrd="1" destOrd="0" presId="urn:microsoft.com/office/officeart/2005/8/layout/cycle2"/>
    <dgm:cxn modelId="{BC4E5B7A-0B0E-48F7-AE5B-A62ABB508CC5}" type="presOf" srcId="{573F095E-1AED-4EA1-A4D5-A7576B86BEDA}" destId="{24B0C4A1-E988-4CDF-B69D-DB48A5E46028}" srcOrd="1" destOrd="0" presId="urn:microsoft.com/office/officeart/2005/8/layout/cycle2"/>
    <dgm:cxn modelId="{8839027D-77C3-40F6-8A95-B08F87EA204E}" type="presOf" srcId="{7C78C8E9-D57B-4AD3-AE57-FF6AABD1CF35}" destId="{9A95F838-5B39-42D8-8756-7C6B24CA617E}" srcOrd="0" destOrd="0" presId="urn:microsoft.com/office/officeart/2005/8/layout/cycle2"/>
    <dgm:cxn modelId="{519ECC82-2E53-4D97-B3A6-B37125460B8E}" type="presOf" srcId="{FC4BEC7C-ABBC-422E-9182-779047EF0586}" destId="{5EFCEBD2-C8BB-4DC8-9468-9556185DFB3C}" srcOrd="0" destOrd="0" presId="urn:microsoft.com/office/officeart/2005/8/layout/cycle2"/>
    <dgm:cxn modelId="{3C06CF91-C5BF-4C64-BF50-81F740FCAF22}" srcId="{313A5FED-E0B5-4486-BD8D-7C2F83345FE8}" destId="{CE3D85AE-0846-4FBD-99A5-2B55C497DD73}" srcOrd="4" destOrd="0" parTransId="{983753CA-07F9-4598-A64A-D518C860E791}" sibTransId="{6DCBCD03-DCCB-4ED7-89FF-16E2BB24118A}"/>
    <dgm:cxn modelId="{8BED0B9C-18FA-4A02-86C4-6DE572FB4F70}" type="presOf" srcId="{98D86537-E2F8-4CA7-87A4-5DF9CB3EAC74}" destId="{7A371255-EDAD-4366-9D05-34CB3BE4FFA4}" srcOrd="1" destOrd="0" presId="urn:microsoft.com/office/officeart/2005/8/layout/cycle2"/>
    <dgm:cxn modelId="{48D2C19D-852A-4209-9A3E-AF3C2A5CC6E3}" type="presOf" srcId="{313A5FED-E0B5-4486-BD8D-7C2F83345FE8}" destId="{A596B620-FA34-409B-952B-397D0A7C6FA0}" srcOrd="0" destOrd="0" presId="urn:microsoft.com/office/officeart/2005/8/layout/cycle2"/>
    <dgm:cxn modelId="{A4FFA49E-3139-4E04-AEFB-69DCDA89BBCE}" type="presOf" srcId="{DDD1A83C-E6B1-4332-A95D-B55683B3D2E9}" destId="{B7AE6DC5-446B-482E-AD51-410738938C30}" srcOrd="1" destOrd="0" presId="urn:microsoft.com/office/officeart/2005/8/layout/cycle2"/>
    <dgm:cxn modelId="{CB7338A9-286B-4BB9-A76D-A205EB79A9FE}" srcId="{313A5FED-E0B5-4486-BD8D-7C2F83345FE8}" destId="{E33E0821-B0F8-4A60-80FD-C146F29C567A}" srcOrd="3" destOrd="0" parTransId="{434DE07A-5A93-446A-82D0-A8709CF8D8BF}" sibTransId="{98D86537-E2F8-4CA7-87A4-5DF9CB3EAC74}"/>
    <dgm:cxn modelId="{70AABBB2-3019-40DB-B5E7-89117EDADCE5}" type="presOf" srcId="{573F095E-1AED-4EA1-A4D5-A7576B86BEDA}" destId="{E611F68A-0034-4C12-AC12-12F66FBC69B2}" srcOrd="0" destOrd="0" presId="urn:microsoft.com/office/officeart/2005/8/layout/cycle2"/>
    <dgm:cxn modelId="{D76264D2-884D-436A-8E7E-F3BA0CFCB20B}" type="presOf" srcId="{6DCBCD03-DCCB-4ED7-89FF-16E2BB24118A}" destId="{F26AD6D4-37F7-49BC-997F-50262A2C94FA}" srcOrd="1" destOrd="0" presId="urn:microsoft.com/office/officeart/2005/8/layout/cycle2"/>
    <dgm:cxn modelId="{974473D6-68D5-43A2-98E7-EAFB1F2A5850}" type="presOf" srcId="{E33E0821-B0F8-4A60-80FD-C146F29C567A}" destId="{A668264C-8568-4911-B598-EAD8A2D004D2}" srcOrd="0" destOrd="0" presId="urn:microsoft.com/office/officeart/2005/8/layout/cycle2"/>
    <dgm:cxn modelId="{14B267D7-A6A5-4E33-9D34-E02716F27922}" type="presOf" srcId="{6DCBCD03-DCCB-4ED7-89FF-16E2BB24118A}" destId="{1391C90E-1CB7-4ABF-ACA3-7C1B342F2B34}" srcOrd="0" destOrd="0" presId="urn:microsoft.com/office/officeart/2005/8/layout/cycle2"/>
    <dgm:cxn modelId="{B70B9CE8-C3BA-4F9A-8086-7F5637AF83CD}" type="presOf" srcId="{B3AE59A7-E8B8-4CD3-AB57-B3E2DF78637D}" destId="{697053B7-B5AA-4F9D-BE82-39B29CADC1AF}" srcOrd="0" destOrd="0" presId="urn:microsoft.com/office/officeart/2005/8/layout/cycle2"/>
    <dgm:cxn modelId="{FBFF3EF7-F024-4D87-BD41-09A3BDE4FA5D}" srcId="{313A5FED-E0B5-4486-BD8D-7C2F83345FE8}" destId="{7C78C8E9-D57B-4AD3-AE57-FF6AABD1CF35}" srcOrd="2" destOrd="0" parTransId="{A39530D6-0401-4616-B477-D9411AF3038A}" sibTransId="{EE4450B8-EA24-4A9C-AEE1-E4676FF809C2}"/>
    <dgm:cxn modelId="{57F03CF9-A27C-4154-8E93-DD8DEA8195D9}" srcId="{313A5FED-E0B5-4486-BD8D-7C2F83345FE8}" destId="{B3AE59A7-E8B8-4CD3-AB57-B3E2DF78637D}" srcOrd="1" destOrd="0" parTransId="{B2215A53-CEFC-4D70-930A-6C5CD71BDBB5}" sibTransId="{573F095E-1AED-4EA1-A4D5-A7576B86BEDA}"/>
    <dgm:cxn modelId="{23B5EA32-684D-4250-8BF9-794B63EEEF00}" type="presParOf" srcId="{A596B620-FA34-409B-952B-397D0A7C6FA0}" destId="{5EFCEBD2-C8BB-4DC8-9468-9556185DFB3C}" srcOrd="0" destOrd="0" presId="urn:microsoft.com/office/officeart/2005/8/layout/cycle2"/>
    <dgm:cxn modelId="{70E20865-1455-4744-8AAE-8EE39F2D7323}" type="presParOf" srcId="{A596B620-FA34-409B-952B-397D0A7C6FA0}" destId="{F7D281C6-D724-474A-A042-99046F4A5AB8}" srcOrd="1" destOrd="0" presId="urn:microsoft.com/office/officeart/2005/8/layout/cycle2"/>
    <dgm:cxn modelId="{096E7CED-CEC5-4446-BE57-4151D21626F7}" type="presParOf" srcId="{F7D281C6-D724-474A-A042-99046F4A5AB8}" destId="{B7AE6DC5-446B-482E-AD51-410738938C30}" srcOrd="0" destOrd="0" presId="urn:microsoft.com/office/officeart/2005/8/layout/cycle2"/>
    <dgm:cxn modelId="{AD6C86F4-F47C-4BAC-89AC-C63B3DEF4706}" type="presParOf" srcId="{A596B620-FA34-409B-952B-397D0A7C6FA0}" destId="{697053B7-B5AA-4F9D-BE82-39B29CADC1AF}" srcOrd="2" destOrd="0" presId="urn:microsoft.com/office/officeart/2005/8/layout/cycle2"/>
    <dgm:cxn modelId="{8ED8D0CD-DF45-4257-B437-B3CF2227B655}" type="presParOf" srcId="{A596B620-FA34-409B-952B-397D0A7C6FA0}" destId="{E611F68A-0034-4C12-AC12-12F66FBC69B2}" srcOrd="3" destOrd="0" presId="urn:microsoft.com/office/officeart/2005/8/layout/cycle2"/>
    <dgm:cxn modelId="{C15BD378-82E3-4DE4-9E7B-9EE589E3E07A}" type="presParOf" srcId="{E611F68A-0034-4C12-AC12-12F66FBC69B2}" destId="{24B0C4A1-E988-4CDF-B69D-DB48A5E46028}" srcOrd="0" destOrd="0" presId="urn:microsoft.com/office/officeart/2005/8/layout/cycle2"/>
    <dgm:cxn modelId="{73E7DCB7-0C5E-4033-8D8F-1C3364953C95}" type="presParOf" srcId="{A596B620-FA34-409B-952B-397D0A7C6FA0}" destId="{9A95F838-5B39-42D8-8756-7C6B24CA617E}" srcOrd="4" destOrd="0" presId="urn:microsoft.com/office/officeart/2005/8/layout/cycle2"/>
    <dgm:cxn modelId="{DE69E199-5310-46E5-95E4-850C5F601BE0}" type="presParOf" srcId="{A596B620-FA34-409B-952B-397D0A7C6FA0}" destId="{E1D7C591-7C0A-4234-A247-5C61C12248DA}" srcOrd="5" destOrd="0" presId="urn:microsoft.com/office/officeart/2005/8/layout/cycle2"/>
    <dgm:cxn modelId="{4CAED0DA-1D9F-4B4E-9B9C-591A36145070}" type="presParOf" srcId="{E1D7C591-7C0A-4234-A247-5C61C12248DA}" destId="{563046F4-1472-48AB-AC6E-201D06605424}" srcOrd="0" destOrd="0" presId="urn:microsoft.com/office/officeart/2005/8/layout/cycle2"/>
    <dgm:cxn modelId="{1BAAF6AD-A520-429F-BA63-77614AD245E7}" type="presParOf" srcId="{A596B620-FA34-409B-952B-397D0A7C6FA0}" destId="{A668264C-8568-4911-B598-EAD8A2D004D2}" srcOrd="6" destOrd="0" presId="urn:microsoft.com/office/officeart/2005/8/layout/cycle2"/>
    <dgm:cxn modelId="{D3108980-F16D-43E4-897C-224578F39094}" type="presParOf" srcId="{A596B620-FA34-409B-952B-397D0A7C6FA0}" destId="{4823B13B-FA0E-4632-BD59-B79230120C07}" srcOrd="7" destOrd="0" presId="urn:microsoft.com/office/officeart/2005/8/layout/cycle2"/>
    <dgm:cxn modelId="{3E26AB87-8497-44BC-961A-48580905BE4D}" type="presParOf" srcId="{4823B13B-FA0E-4632-BD59-B79230120C07}" destId="{7A371255-EDAD-4366-9D05-34CB3BE4FFA4}" srcOrd="0" destOrd="0" presId="urn:microsoft.com/office/officeart/2005/8/layout/cycle2"/>
    <dgm:cxn modelId="{8E465C05-0518-4153-85FC-78D9963F798E}" type="presParOf" srcId="{A596B620-FA34-409B-952B-397D0A7C6FA0}" destId="{9B1E3682-B59B-460D-B75E-6BB9355FC95F}" srcOrd="8" destOrd="0" presId="urn:microsoft.com/office/officeart/2005/8/layout/cycle2"/>
    <dgm:cxn modelId="{BEBABC62-D15B-4251-8C2E-B0E971D1AC36}" type="presParOf" srcId="{A596B620-FA34-409B-952B-397D0A7C6FA0}" destId="{1391C90E-1CB7-4ABF-ACA3-7C1B342F2B34}" srcOrd="9" destOrd="0" presId="urn:microsoft.com/office/officeart/2005/8/layout/cycle2"/>
    <dgm:cxn modelId="{79E3A06D-27FC-436F-8651-F2E32DD346D4}" type="presParOf" srcId="{1391C90E-1CB7-4ABF-ACA3-7C1B342F2B34}" destId="{F26AD6D4-37F7-49BC-997F-50262A2C94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A5FED-E0B5-4486-BD8D-7C2F83345FE8}"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fr-FR"/>
        </a:p>
      </dgm:t>
    </dgm:pt>
    <dgm:pt modelId="{FC4BEC7C-ABBC-422E-9182-779047EF0586}">
      <dgm:prSet phldrT="[Texte]" phldr="0"/>
      <dgm:spPr/>
      <dgm:t>
        <a:bodyPr/>
        <a:lstStyle/>
        <a:p>
          <a:r>
            <a:rPr lang="fr-FR" dirty="0"/>
            <a:t>Accès aux soins en limitant le reste à charge (santé)</a:t>
          </a:r>
        </a:p>
      </dgm:t>
    </dgm:pt>
    <dgm:pt modelId="{AB46DFCF-7167-4E7C-AC80-A804A502B1E5}" type="parTrans" cxnId="{BE9A884C-A6EA-4C40-B6E3-B0EF03EEB6F0}">
      <dgm:prSet/>
      <dgm:spPr/>
      <dgm:t>
        <a:bodyPr/>
        <a:lstStyle/>
        <a:p>
          <a:endParaRPr lang="fr-FR"/>
        </a:p>
      </dgm:t>
    </dgm:pt>
    <dgm:pt modelId="{DDD1A83C-E6B1-4332-A95D-B55683B3D2E9}" type="sibTrans" cxnId="{BE9A884C-A6EA-4C40-B6E3-B0EF03EEB6F0}">
      <dgm:prSet/>
      <dgm:spPr/>
      <dgm:t>
        <a:bodyPr/>
        <a:lstStyle/>
        <a:p>
          <a:endParaRPr lang="fr-FR"/>
        </a:p>
      </dgm:t>
    </dgm:pt>
    <dgm:pt modelId="{B3AE59A7-E8B8-4CD3-AB57-B3E2DF78637D}">
      <dgm:prSet phldrT="[Texte]" phldr="0"/>
      <dgm:spPr/>
      <dgm:t>
        <a:bodyPr/>
        <a:lstStyle/>
        <a:p>
          <a:r>
            <a:rPr lang="fr-FR" dirty="0"/>
            <a:t>Disposer d’une couverture assurantielle en cas d’absence pour raison de santé (prévoyance)</a:t>
          </a:r>
        </a:p>
      </dgm:t>
    </dgm:pt>
    <dgm:pt modelId="{B2215A53-CEFC-4D70-930A-6C5CD71BDBB5}" type="parTrans" cxnId="{57F03CF9-A27C-4154-8E93-DD8DEA8195D9}">
      <dgm:prSet/>
      <dgm:spPr/>
      <dgm:t>
        <a:bodyPr/>
        <a:lstStyle/>
        <a:p>
          <a:endParaRPr lang="fr-FR"/>
        </a:p>
      </dgm:t>
    </dgm:pt>
    <dgm:pt modelId="{573F095E-1AED-4EA1-A4D5-A7576B86BEDA}" type="sibTrans" cxnId="{57F03CF9-A27C-4154-8E93-DD8DEA8195D9}">
      <dgm:prSet/>
      <dgm:spPr/>
      <dgm:t>
        <a:bodyPr/>
        <a:lstStyle/>
        <a:p>
          <a:endParaRPr lang="fr-FR"/>
        </a:p>
      </dgm:t>
    </dgm:pt>
    <dgm:pt modelId="{7C78C8E9-D57B-4AD3-AE57-FF6AABD1CF35}">
      <dgm:prSet phldrT="[Texte]" phldr="0"/>
      <dgm:spPr/>
      <dgm:t>
        <a:bodyPr/>
        <a:lstStyle/>
        <a:p>
          <a:r>
            <a:rPr lang="fr-FR" dirty="0"/>
            <a:t>Pouvoir d’achat préservé </a:t>
          </a:r>
        </a:p>
        <a:p>
          <a:r>
            <a:rPr lang="fr-FR" dirty="0"/>
            <a:t>(couverture + participation employeur)</a:t>
          </a:r>
        </a:p>
      </dgm:t>
    </dgm:pt>
    <dgm:pt modelId="{A39530D6-0401-4616-B477-D9411AF3038A}" type="parTrans" cxnId="{FBFF3EF7-F024-4D87-BD41-09A3BDE4FA5D}">
      <dgm:prSet/>
      <dgm:spPr/>
      <dgm:t>
        <a:bodyPr/>
        <a:lstStyle/>
        <a:p>
          <a:endParaRPr lang="fr-FR"/>
        </a:p>
      </dgm:t>
    </dgm:pt>
    <dgm:pt modelId="{EE4450B8-EA24-4A9C-AEE1-E4676FF809C2}" type="sibTrans" cxnId="{FBFF3EF7-F024-4D87-BD41-09A3BDE4FA5D}">
      <dgm:prSet/>
      <dgm:spPr/>
      <dgm:t>
        <a:bodyPr/>
        <a:lstStyle/>
        <a:p>
          <a:endParaRPr lang="fr-FR"/>
        </a:p>
      </dgm:t>
    </dgm:pt>
    <dgm:pt modelId="{E33E0821-B0F8-4A60-80FD-C146F29C567A}">
      <dgm:prSet phldrT="[Texte]" phldr="0"/>
      <dgm:spPr/>
      <dgm:t>
        <a:bodyPr/>
        <a:lstStyle/>
        <a:p>
          <a:r>
            <a:rPr lang="fr-FR" dirty="0"/>
            <a:t>En cas de convention de participation sentiment d’appartenance</a:t>
          </a:r>
        </a:p>
      </dgm:t>
    </dgm:pt>
    <dgm:pt modelId="{434DE07A-5A93-446A-82D0-A8709CF8D8BF}" type="parTrans" cxnId="{CB7338A9-286B-4BB9-A76D-A205EB79A9FE}">
      <dgm:prSet/>
      <dgm:spPr/>
      <dgm:t>
        <a:bodyPr/>
        <a:lstStyle/>
        <a:p>
          <a:endParaRPr lang="fr-FR"/>
        </a:p>
      </dgm:t>
    </dgm:pt>
    <dgm:pt modelId="{98D86537-E2F8-4CA7-87A4-5DF9CB3EAC74}" type="sibTrans" cxnId="{CB7338A9-286B-4BB9-A76D-A205EB79A9FE}">
      <dgm:prSet/>
      <dgm:spPr/>
      <dgm:t>
        <a:bodyPr/>
        <a:lstStyle/>
        <a:p>
          <a:endParaRPr lang="fr-FR"/>
        </a:p>
      </dgm:t>
    </dgm:pt>
    <dgm:pt modelId="{CE3D85AE-0846-4FBD-99A5-2B55C497DD73}">
      <dgm:prSet phldrT="[Texte]" phldr="0"/>
      <dgm:spPr/>
      <dgm:t>
        <a:bodyPr/>
        <a:lstStyle/>
        <a:p>
          <a:r>
            <a:rPr lang="fr-FR" dirty="0"/>
            <a:t>Santé préservée</a:t>
          </a:r>
        </a:p>
      </dgm:t>
    </dgm:pt>
    <dgm:pt modelId="{983753CA-07F9-4598-A64A-D518C860E791}" type="parTrans" cxnId="{3C06CF91-C5BF-4C64-BF50-81F740FCAF22}">
      <dgm:prSet/>
      <dgm:spPr/>
      <dgm:t>
        <a:bodyPr/>
        <a:lstStyle/>
        <a:p>
          <a:endParaRPr lang="fr-FR"/>
        </a:p>
      </dgm:t>
    </dgm:pt>
    <dgm:pt modelId="{6DCBCD03-DCCB-4ED7-89FF-16E2BB24118A}" type="sibTrans" cxnId="{3C06CF91-C5BF-4C64-BF50-81F740FCAF22}">
      <dgm:prSet/>
      <dgm:spPr/>
      <dgm:t>
        <a:bodyPr/>
        <a:lstStyle/>
        <a:p>
          <a:endParaRPr lang="fr-FR"/>
        </a:p>
      </dgm:t>
    </dgm:pt>
    <dgm:pt modelId="{A596B620-FA34-409B-952B-397D0A7C6FA0}" type="pres">
      <dgm:prSet presAssocID="{313A5FED-E0B5-4486-BD8D-7C2F83345FE8}" presName="cycle" presStyleCnt="0">
        <dgm:presLayoutVars>
          <dgm:dir/>
          <dgm:resizeHandles val="exact"/>
        </dgm:presLayoutVars>
      </dgm:prSet>
      <dgm:spPr/>
    </dgm:pt>
    <dgm:pt modelId="{5EFCEBD2-C8BB-4DC8-9468-9556185DFB3C}" type="pres">
      <dgm:prSet presAssocID="{FC4BEC7C-ABBC-422E-9182-779047EF0586}" presName="node" presStyleLbl="node1" presStyleIdx="0" presStyleCnt="5">
        <dgm:presLayoutVars>
          <dgm:bulletEnabled val="1"/>
        </dgm:presLayoutVars>
      </dgm:prSet>
      <dgm:spPr/>
    </dgm:pt>
    <dgm:pt modelId="{F7D281C6-D724-474A-A042-99046F4A5AB8}" type="pres">
      <dgm:prSet presAssocID="{DDD1A83C-E6B1-4332-A95D-B55683B3D2E9}" presName="sibTrans" presStyleLbl="sibTrans2D1" presStyleIdx="0" presStyleCnt="5"/>
      <dgm:spPr/>
    </dgm:pt>
    <dgm:pt modelId="{B7AE6DC5-446B-482E-AD51-410738938C30}" type="pres">
      <dgm:prSet presAssocID="{DDD1A83C-E6B1-4332-A95D-B55683B3D2E9}" presName="connectorText" presStyleLbl="sibTrans2D1" presStyleIdx="0" presStyleCnt="5"/>
      <dgm:spPr/>
    </dgm:pt>
    <dgm:pt modelId="{697053B7-B5AA-4F9D-BE82-39B29CADC1AF}" type="pres">
      <dgm:prSet presAssocID="{B3AE59A7-E8B8-4CD3-AB57-B3E2DF78637D}" presName="node" presStyleLbl="node1" presStyleIdx="1" presStyleCnt="5">
        <dgm:presLayoutVars>
          <dgm:bulletEnabled val="1"/>
        </dgm:presLayoutVars>
      </dgm:prSet>
      <dgm:spPr/>
    </dgm:pt>
    <dgm:pt modelId="{E611F68A-0034-4C12-AC12-12F66FBC69B2}" type="pres">
      <dgm:prSet presAssocID="{573F095E-1AED-4EA1-A4D5-A7576B86BEDA}" presName="sibTrans" presStyleLbl="sibTrans2D1" presStyleIdx="1" presStyleCnt="5"/>
      <dgm:spPr/>
    </dgm:pt>
    <dgm:pt modelId="{24B0C4A1-E988-4CDF-B69D-DB48A5E46028}" type="pres">
      <dgm:prSet presAssocID="{573F095E-1AED-4EA1-A4D5-A7576B86BEDA}" presName="connectorText" presStyleLbl="sibTrans2D1" presStyleIdx="1" presStyleCnt="5"/>
      <dgm:spPr/>
    </dgm:pt>
    <dgm:pt modelId="{9A95F838-5B39-42D8-8756-7C6B24CA617E}" type="pres">
      <dgm:prSet presAssocID="{7C78C8E9-D57B-4AD3-AE57-FF6AABD1CF35}" presName="node" presStyleLbl="node1" presStyleIdx="2" presStyleCnt="5">
        <dgm:presLayoutVars>
          <dgm:bulletEnabled val="1"/>
        </dgm:presLayoutVars>
      </dgm:prSet>
      <dgm:spPr/>
    </dgm:pt>
    <dgm:pt modelId="{E1D7C591-7C0A-4234-A247-5C61C12248DA}" type="pres">
      <dgm:prSet presAssocID="{EE4450B8-EA24-4A9C-AEE1-E4676FF809C2}" presName="sibTrans" presStyleLbl="sibTrans2D1" presStyleIdx="2" presStyleCnt="5"/>
      <dgm:spPr/>
    </dgm:pt>
    <dgm:pt modelId="{563046F4-1472-48AB-AC6E-201D06605424}" type="pres">
      <dgm:prSet presAssocID="{EE4450B8-EA24-4A9C-AEE1-E4676FF809C2}" presName="connectorText" presStyleLbl="sibTrans2D1" presStyleIdx="2" presStyleCnt="5"/>
      <dgm:spPr/>
    </dgm:pt>
    <dgm:pt modelId="{A668264C-8568-4911-B598-EAD8A2D004D2}" type="pres">
      <dgm:prSet presAssocID="{E33E0821-B0F8-4A60-80FD-C146F29C567A}" presName="node" presStyleLbl="node1" presStyleIdx="3" presStyleCnt="5">
        <dgm:presLayoutVars>
          <dgm:bulletEnabled val="1"/>
        </dgm:presLayoutVars>
      </dgm:prSet>
      <dgm:spPr/>
    </dgm:pt>
    <dgm:pt modelId="{4823B13B-FA0E-4632-BD59-B79230120C07}" type="pres">
      <dgm:prSet presAssocID="{98D86537-E2F8-4CA7-87A4-5DF9CB3EAC74}" presName="sibTrans" presStyleLbl="sibTrans2D1" presStyleIdx="3" presStyleCnt="5"/>
      <dgm:spPr/>
    </dgm:pt>
    <dgm:pt modelId="{7A371255-EDAD-4366-9D05-34CB3BE4FFA4}" type="pres">
      <dgm:prSet presAssocID="{98D86537-E2F8-4CA7-87A4-5DF9CB3EAC74}" presName="connectorText" presStyleLbl="sibTrans2D1" presStyleIdx="3" presStyleCnt="5"/>
      <dgm:spPr/>
    </dgm:pt>
    <dgm:pt modelId="{9B1E3682-B59B-460D-B75E-6BB9355FC95F}" type="pres">
      <dgm:prSet presAssocID="{CE3D85AE-0846-4FBD-99A5-2B55C497DD73}" presName="node" presStyleLbl="node1" presStyleIdx="4" presStyleCnt="5">
        <dgm:presLayoutVars>
          <dgm:bulletEnabled val="1"/>
        </dgm:presLayoutVars>
      </dgm:prSet>
      <dgm:spPr/>
    </dgm:pt>
    <dgm:pt modelId="{1391C90E-1CB7-4ABF-ACA3-7C1B342F2B34}" type="pres">
      <dgm:prSet presAssocID="{6DCBCD03-DCCB-4ED7-89FF-16E2BB24118A}" presName="sibTrans" presStyleLbl="sibTrans2D1" presStyleIdx="4" presStyleCnt="5"/>
      <dgm:spPr/>
    </dgm:pt>
    <dgm:pt modelId="{F26AD6D4-37F7-49BC-997F-50262A2C94FA}" type="pres">
      <dgm:prSet presAssocID="{6DCBCD03-DCCB-4ED7-89FF-16E2BB24118A}" presName="connectorText" presStyleLbl="sibTrans2D1" presStyleIdx="4" presStyleCnt="5"/>
      <dgm:spPr/>
    </dgm:pt>
  </dgm:ptLst>
  <dgm:cxnLst>
    <dgm:cxn modelId="{BA4AD10E-3AC8-4390-BE3B-BF374AEACC45}" type="presOf" srcId="{CE3D85AE-0846-4FBD-99A5-2B55C497DD73}" destId="{9B1E3682-B59B-460D-B75E-6BB9355FC95F}" srcOrd="0" destOrd="0" presId="urn:microsoft.com/office/officeart/2005/8/layout/cycle2"/>
    <dgm:cxn modelId="{E50E7E36-32CB-4FB6-8AAC-CFF088512BDD}" type="presOf" srcId="{EE4450B8-EA24-4A9C-AEE1-E4676FF809C2}" destId="{E1D7C591-7C0A-4234-A247-5C61C12248DA}" srcOrd="0" destOrd="0" presId="urn:microsoft.com/office/officeart/2005/8/layout/cycle2"/>
    <dgm:cxn modelId="{36498837-E66D-439A-BAB2-8F2D3265B6C8}" type="presOf" srcId="{DDD1A83C-E6B1-4332-A95D-B55683B3D2E9}" destId="{F7D281C6-D724-474A-A042-99046F4A5AB8}" srcOrd="0" destOrd="0" presId="urn:microsoft.com/office/officeart/2005/8/layout/cycle2"/>
    <dgm:cxn modelId="{BE9A884C-A6EA-4C40-B6E3-B0EF03EEB6F0}" srcId="{313A5FED-E0B5-4486-BD8D-7C2F83345FE8}" destId="{FC4BEC7C-ABBC-422E-9182-779047EF0586}" srcOrd="0" destOrd="0" parTransId="{AB46DFCF-7167-4E7C-AC80-A804A502B1E5}" sibTransId="{DDD1A83C-E6B1-4332-A95D-B55683B3D2E9}"/>
    <dgm:cxn modelId="{100F9177-030E-4F6F-99AA-B3BBA2282729}" type="presOf" srcId="{98D86537-E2F8-4CA7-87A4-5DF9CB3EAC74}" destId="{4823B13B-FA0E-4632-BD59-B79230120C07}" srcOrd="0" destOrd="0" presId="urn:microsoft.com/office/officeart/2005/8/layout/cycle2"/>
    <dgm:cxn modelId="{80E5E278-8711-4905-95E1-36A70DF13FA9}" type="presOf" srcId="{EE4450B8-EA24-4A9C-AEE1-E4676FF809C2}" destId="{563046F4-1472-48AB-AC6E-201D06605424}" srcOrd="1" destOrd="0" presId="urn:microsoft.com/office/officeart/2005/8/layout/cycle2"/>
    <dgm:cxn modelId="{BC4E5B7A-0B0E-48F7-AE5B-A62ABB508CC5}" type="presOf" srcId="{573F095E-1AED-4EA1-A4D5-A7576B86BEDA}" destId="{24B0C4A1-E988-4CDF-B69D-DB48A5E46028}" srcOrd="1" destOrd="0" presId="urn:microsoft.com/office/officeart/2005/8/layout/cycle2"/>
    <dgm:cxn modelId="{8839027D-77C3-40F6-8A95-B08F87EA204E}" type="presOf" srcId="{7C78C8E9-D57B-4AD3-AE57-FF6AABD1CF35}" destId="{9A95F838-5B39-42D8-8756-7C6B24CA617E}" srcOrd="0" destOrd="0" presId="urn:microsoft.com/office/officeart/2005/8/layout/cycle2"/>
    <dgm:cxn modelId="{519ECC82-2E53-4D97-B3A6-B37125460B8E}" type="presOf" srcId="{FC4BEC7C-ABBC-422E-9182-779047EF0586}" destId="{5EFCEBD2-C8BB-4DC8-9468-9556185DFB3C}" srcOrd="0" destOrd="0" presId="urn:microsoft.com/office/officeart/2005/8/layout/cycle2"/>
    <dgm:cxn modelId="{3C06CF91-C5BF-4C64-BF50-81F740FCAF22}" srcId="{313A5FED-E0B5-4486-BD8D-7C2F83345FE8}" destId="{CE3D85AE-0846-4FBD-99A5-2B55C497DD73}" srcOrd="4" destOrd="0" parTransId="{983753CA-07F9-4598-A64A-D518C860E791}" sibTransId="{6DCBCD03-DCCB-4ED7-89FF-16E2BB24118A}"/>
    <dgm:cxn modelId="{8BED0B9C-18FA-4A02-86C4-6DE572FB4F70}" type="presOf" srcId="{98D86537-E2F8-4CA7-87A4-5DF9CB3EAC74}" destId="{7A371255-EDAD-4366-9D05-34CB3BE4FFA4}" srcOrd="1" destOrd="0" presId="urn:microsoft.com/office/officeart/2005/8/layout/cycle2"/>
    <dgm:cxn modelId="{48D2C19D-852A-4209-9A3E-AF3C2A5CC6E3}" type="presOf" srcId="{313A5FED-E0B5-4486-BD8D-7C2F83345FE8}" destId="{A596B620-FA34-409B-952B-397D0A7C6FA0}" srcOrd="0" destOrd="0" presId="urn:microsoft.com/office/officeart/2005/8/layout/cycle2"/>
    <dgm:cxn modelId="{A4FFA49E-3139-4E04-AEFB-69DCDA89BBCE}" type="presOf" srcId="{DDD1A83C-E6B1-4332-A95D-B55683B3D2E9}" destId="{B7AE6DC5-446B-482E-AD51-410738938C30}" srcOrd="1" destOrd="0" presId="urn:microsoft.com/office/officeart/2005/8/layout/cycle2"/>
    <dgm:cxn modelId="{CB7338A9-286B-4BB9-A76D-A205EB79A9FE}" srcId="{313A5FED-E0B5-4486-BD8D-7C2F83345FE8}" destId="{E33E0821-B0F8-4A60-80FD-C146F29C567A}" srcOrd="3" destOrd="0" parTransId="{434DE07A-5A93-446A-82D0-A8709CF8D8BF}" sibTransId="{98D86537-E2F8-4CA7-87A4-5DF9CB3EAC74}"/>
    <dgm:cxn modelId="{70AABBB2-3019-40DB-B5E7-89117EDADCE5}" type="presOf" srcId="{573F095E-1AED-4EA1-A4D5-A7576B86BEDA}" destId="{E611F68A-0034-4C12-AC12-12F66FBC69B2}" srcOrd="0" destOrd="0" presId="urn:microsoft.com/office/officeart/2005/8/layout/cycle2"/>
    <dgm:cxn modelId="{D76264D2-884D-436A-8E7E-F3BA0CFCB20B}" type="presOf" srcId="{6DCBCD03-DCCB-4ED7-89FF-16E2BB24118A}" destId="{F26AD6D4-37F7-49BC-997F-50262A2C94FA}" srcOrd="1" destOrd="0" presId="urn:microsoft.com/office/officeart/2005/8/layout/cycle2"/>
    <dgm:cxn modelId="{974473D6-68D5-43A2-98E7-EAFB1F2A5850}" type="presOf" srcId="{E33E0821-B0F8-4A60-80FD-C146F29C567A}" destId="{A668264C-8568-4911-B598-EAD8A2D004D2}" srcOrd="0" destOrd="0" presId="urn:microsoft.com/office/officeart/2005/8/layout/cycle2"/>
    <dgm:cxn modelId="{14B267D7-A6A5-4E33-9D34-E02716F27922}" type="presOf" srcId="{6DCBCD03-DCCB-4ED7-89FF-16E2BB24118A}" destId="{1391C90E-1CB7-4ABF-ACA3-7C1B342F2B34}" srcOrd="0" destOrd="0" presId="urn:microsoft.com/office/officeart/2005/8/layout/cycle2"/>
    <dgm:cxn modelId="{B70B9CE8-C3BA-4F9A-8086-7F5637AF83CD}" type="presOf" srcId="{B3AE59A7-E8B8-4CD3-AB57-B3E2DF78637D}" destId="{697053B7-B5AA-4F9D-BE82-39B29CADC1AF}" srcOrd="0" destOrd="0" presId="urn:microsoft.com/office/officeart/2005/8/layout/cycle2"/>
    <dgm:cxn modelId="{FBFF3EF7-F024-4D87-BD41-09A3BDE4FA5D}" srcId="{313A5FED-E0B5-4486-BD8D-7C2F83345FE8}" destId="{7C78C8E9-D57B-4AD3-AE57-FF6AABD1CF35}" srcOrd="2" destOrd="0" parTransId="{A39530D6-0401-4616-B477-D9411AF3038A}" sibTransId="{EE4450B8-EA24-4A9C-AEE1-E4676FF809C2}"/>
    <dgm:cxn modelId="{57F03CF9-A27C-4154-8E93-DD8DEA8195D9}" srcId="{313A5FED-E0B5-4486-BD8D-7C2F83345FE8}" destId="{B3AE59A7-E8B8-4CD3-AB57-B3E2DF78637D}" srcOrd="1" destOrd="0" parTransId="{B2215A53-CEFC-4D70-930A-6C5CD71BDBB5}" sibTransId="{573F095E-1AED-4EA1-A4D5-A7576B86BEDA}"/>
    <dgm:cxn modelId="{23B5EA32-684D-4250-8BF9-794B63EEEF00}" type="presParOf" srcId="{A596B620-FA34-409B-952B-397D0A7C6FA0}" destId="{5EFCEBD2-C8BB-4DC8-9468-9556185DFB3C}" srcOrd="0" destOrd="0" presId="urn:microsoft.com/office/officeart/2005/8/layout/cycle2"/>
    <dgm:cxn modelId="{70E20865-1455-4744-8AAE-8EE39F2D7323}" type="presParOf" srcId="{A596B620-FA34-409B-952B-397D0A7C6FA0}" destId="{F7D281C6-D724-474A-A042-99046F4A5AB8}" srcOrd="1" destOrd="0" presId="urn:microsoft.com/office/officeart/2005/8/layout/cycle2"/>
    <dgm:cxn modelId="{096E7CED-CEC5-4446-BE57-4151D21626F7}" type="presParOf" srcId="{F7D281C6-D724-474A-A042-99046F4A5AB8}" destId="{B7AE6DC5-446B-482E-AD51-410738938C30}" srcOrd="0" destOrd="0" presId="urn:microsoft.com/office/officeart/2005/8/layout/cycle2"/>
    <dgm:cxn modelId="{AD6C86F4-F47C-4BAC-89AC-C63B3DEF4706}" type="presParOf" srcId="{A596B620-FA34-409B-952B-397D0A7C6FA0}" destId="{697053B7-B5AA-4F9D-BE82-39B29CADC1AF}" srcOrd="2" destOrd="0" presId="urn:microsoft.com/office/officeart/2005/8/layout/cycle2"/>
    <dgm:cxn modelId="{8ED8D0CD-DF45-4257-B437-B3CF2227B655}" type="presParOf" srcId="{A596B620-FA34-409B-952B-397D0A7C6FA0}" destId="{E611F68A-0034-4C12-AC12-12F66FBC69B2}" srcOrd="3" destOrd="0" presId="urn:microsoft.com/office/officeart/2005/8/layout/cycle2"/>
    <dgm:cxn modelId="{C15BD378-82E3-4DE4-9E7B-9EE589E3E07A}" type="presParOf" srcId="{E611F68A-0034-4C12-AC12-12F66FBC69B2}" destId="{24B0C4A1-E988-4CDF-B69D-DB48A5E46028}" srcOrd="0" destOrd="0" presId="urn:microsoft.com/office/officeart/2005/8/layout/cycle2"/>
    <dgm:cxn modelId="{73E7DCB7-0C5E-4033-8D8F-1C3364953C95}" type="presParOf" srcId="{A596B620-FA34-409B-952B-397D0A7C6FA0}" destId="{9A95F838-5B39-42D8-8756-7C6B24CA617E}" srcOrd="4" destOrd="0" presId="urn:microsoft.com/office/officeart/2005/8/layout/cycle2"/>
    <dgm:cxn modelId="{DE69E199-5310-46E5-95E4-850C5F601BE0}" type="presParOf" srcId="{A596B620-FA34-409B-952B-397D0A7C6FA0}" destId="{E1D7C591-7C0A-4234-A247-5C61C12248DA}" srcOrd="5" destOrd="0" presId="urn:microsoft.com/office/officeart/2005/8/layout/cycle2"/>
    <dgm:cxn modelId="{4CAED0DA-1D9F-4B4E-9B9C-591A36145070}" type="presParOf" srcId="{E1D7C591-7C0A-4234-A247-5C61C12248DA}" destId="{563046F4-1472-48AB-AC6E-201D06605424}" srcOrd="0" destOrd="0" presId="urn:microsoft.com/office/officeart/2005/8/layout/cycle2"/>
    <dgm:cxn modelId="{1BAAF6AD-A520-429F-BA63-77614AD245E7}" type="presParOf" srcId="{A596B620-FA34-409B-952B-397D0A7C6FA0}" destId="{A668264C-8568-4911-B598-EAD8A2D004D2}" srcOrd="6" destOrd="0" presId="urn:microsoft.com/office/officeart/2005/8/layout/cycle2"/>
    <dgm:cxn modelId="{D3108980-F16D-43E4-897C-224578F39094}" type="presParOf" srcId="{A596B620-FA34-409B-952B-397D0A7C6FA0}" destId="{4823B13B-FA0E-4632-BD59-B79230120C07}" srcOrd="7" destOrd="0" presId="urn:microsoft.com/office/officeart/2005/8/layout/cycle2"/>
    <dgm:cxn modelId="{3E26AB87-8497-44BC-961A-48580905BE4D}" type="presParOf" srcId="{4823B13B-FA0E-4632-BD59-B79230120C07}" destId="{7A371255-EDAD-4366-9D05-34CB3BE4FFA4}" srcOrd="0" destOrd="0" presId="urn:microsoft.com/office/officeart/2005/8/layout/cycle2"/>
    <dgm:cxn modelId="{8E465C05-0518-4153-85FC-78D9963F798E}" type="presParOf" srcId="{A596B620-FA34-409B-952B-397D0A7C6FA0}" destId="{9B1E3682-B59B-460D-B75E-6BB9355FC95F}" srcOrd="8" destOrd="0" presId="urn:microsoft.com/office/officeart/2005/8/layout/cycle2"/>
    <dgm:cxn modelId="{BEBABC62-D15B-4251-8C2E-B0E971D1AC36}" type="presParOf" srcId="{A596B620-FA34-409B-952B-397D0A7C6FA0}" destId="{1391C90E-1CB7-4ABF-ACA3-7C1B342F2B34}" srcOrd="9" destOrd="0" presId="urn:microsoft.com/office/officeart/2005/8/layout/cycle2"/>
    <dgm:cxn modelId="{79E3A06D-27FC-436F-8651-F2E32DD346D4}" type="presParOf" srcId="{1391C90E-1CB7-4ABF-ACA3-7C1B342F2B34}" destId="{F26AD6D4-37F7-49BC-997F-50262A2C94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0C0647-B981-437F-880E-578433996ECC}"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fr-FR"/>
        </a:p>
      </dgm:t>
    </dgm:pt>
    <dgm:pt modelId="{F46C21C0-68AD-406A-99DB-6F3A1A6A71D7}">
      <dgm:prSet phldrT="[Texte]" phldr="0"/>
      <dgm:spPr/>
      <dgm:t>
        <a:bodyPr/>
        <a:lstStyle/>
        <a:p>
          <a:r>
            <a:rPr lang="fr-FR" dirty="0"/>
            <a:t>Agents contractuels de droit public/ droit privé</a:t>
          </a:r>
          <a:r>
            <a:rPr lang="fr-FR" cap="small" baseline="30000" dirty="0"/>
            <a:t>1</a:t>
          </a:r>
          <a:endParaRPr lang="fr-FR" dirty="0"/>
        </a:p>
      </dgm:t>
    </dgm:pt>
    <dgm:pt modelId="{57F70004-E320-446A-BF68-70F24FAFBE2D}" type="parTrans" cxnId="{D0DDAF4F-5625-4DBE-8FA2-412A3BBA551F}">
      <dgm:prSet/>
      <dgm:spPr/>
      <dgm:t>
        <a:bodyPr/>
        <a:lstStyle/>
        <a:p>
          <a:endParaRPr lang="fr-FR"/>
        </a:p>
      </dgm:t>
    </dgm:pt>
    <dgm:pt modelId="{D221315C-8325-444B-90FA-56A83D643881}" type="sibTrans" cxnId="{D0DDAF4F-5625-4DBE-8FA2-412A3BBA551F}">
      <dgm:prSet/>
      <dgm:spPr/>
      <dgm:t>
        <a:bodyPr/>
        <a:lstStyle/>
        <a:p>
          <a:endParaRPr lang="fr-FR"/>
        </a:p>
      </dgm:t>
    </dgm:pt>
    <dgm:pt modelId="{C1D82186-BB8D-4715-8317-28DFCD0C5ADC}">
      <dgm:prSet phldrT="[Texte]" phldr="0"/>
      <dgm:spPr/>
      <dgm:t>
        <a:bodyPr/>
        <a:lstStyle/>
        <a:p>
          <a:r>
            <a:rPr lang="fr-FR" dirty="0"/>
            <a:t>Agents titulaires, stagiaires affiliés à la CNRACL</a:t>
          </a:r>
        </a:p>
      </dgm:t>
    </dgm:pt>
    <dgm:pt modelId="{E5FF111B-28D2-4FD5-A9DC-E064BA93AE80}" type="parTrans" cxnId="{5447D0BB-974F-4AA7-88EA-462F68CB25C0}">
      <dgm:prSet/>
      <dgm:spPr/>
      <dgm:t>
        <a:bodyPr/>
        <a:lstStyle/>
        <a:p>
          <a:endParaRPr lang="fr-FR"/>
        </a:p>
      </dgm:t>
    </dgm:pt>
    <dgm:pt modelId="{7AC06300-D5B0-48B0-8C00-FDC9821B8A64}" type="sibTrans" cxnId="{5447D0BB-974F-4AA7-88EA-462F68CB25C0}">
      <dgm:prSet/>
      <dgm:spPr/>
      <dgm:t>
        <a:bodyPr/>
        <a:lstStyle/>
        <a:p>
          <a:endParaRPr lang="fr-FR"/>
        </a:p>
      </dgm:t>
    </dgm:pt>
    <dgm:pt modelId="{CE353B06-CFE3-40EF-97EB-39688E797193}">
      <dgm:prSet phldrT="[Texte]" phldr="0"/>
      <dgm:spPr/>
      <dgm:t>
        <a:bodyPr/>
        <a:lstStyle/>
        <a:p>
          <a:r>
            <a:rPr lang="fr-FR" dirty="0"/>
            <a:t>Agents titulaires affiliés à l’IRCANTEC</a:t>
          </a:r>
        </a:p>
      </dgm:t>
    </dgm:pt>
    <dgm:pt modelId="{89134315-E0F5-4BB1-BB67-DF9F9839333B}" type="parTrans" cxnId="{4A5BB0B2-B4C8-49BE-9963-64068AD22F6D}">
      <dgm:prSet/>
      <dgm:spPr/>
      <dgm:t>
        <a:bodyPr/>
        <a:lstStyle/>
        <a:p>
          <a:endParaRPr lang="fr-FR"/>
        </a:p>
      </dgm:t>
    </dgm:pt>
    <dgm:pt modelId="{7D311BF3-129B-42D6-AE9F-5EFF960A75FF}" type="sibTrans" cxnId="{4A5BB0B2-B4C8-49BE-9963-64068AD22F6D}">
      <dgm:prSet/>
      <dgm:spPr/>
      <dgm:t>
        <a:bodyPr/>
        <a:lstStyle/>
        <a:p>
          <a:endParaRPr lang="fr-FR"/>
        </a:p>
      </dgm:t>
    </dgm:pt>
    <dgm:pt modelId="{B4B4D119-7625-4CE1-95EF-7C8560C6AC53}">
      <dgm:prSet phldrT="[Texte]" phldr="0"/>
      <dgm:spPr/>
      <dgm:t>
        <a:bodyPr/>
        <a:lstStyle/>
        <a:p>
          <a:r>
            <a:rPr lang="fr-FR" b="1" dirty="0"/>
            <a:t>TOUS LES AGENTS DE LA COLLECTIVITE SANS CONDITION D’ANCIENNETE</a:t>
          </a:r>
        </a:p>
      </dgm:t>
    </dgm:pt>
    <dgm:pt modelId="{BF4C2426-6D3B-4BF9-93E1-075A1FE997FB}" type="parTrans" cxnId="{3423C630-8661-4DBA-9D57-B1728075243C}">
      <dgm:prSet/>
      <dgm:spPr/>
      <dgm:t>
        <a:bodyPr/>
        <a:lstStyle/>
        <a:p>
          <a:endParaRPr lang="fr-FR"/>
        </a:p>
      </dgm:t>
    </dgm:pt>
    <dgm:pt modelId="{FE1F0317-A74C-407E-8E7F-7664BABD30DA}" type="sibTrans" cxnId="{3423C630-8661-4DBA-9D57-B1728075243C}">
      <dgm:prSet/>
      <dgm:spPr/>
      <dgm:t>
        <a:bodyPr/>
        <a:lstStyle/>
        <a:p>
          <a:endParaRPr lang="fr-FR"/>
        </a:p>
      </dgm:t>
    </dgm:pt>
    <dgm:pt modelId="{2952495F-1D8F-4D0A-A5DC-8F257F5D89A5}" type="pres">
      <dgm:prSet presAssocID="{6E0C0647-B981-437F-880E-578433996ECC}" presName="Name0" presStyleCnt="0">
        <dgm:presLayoutVars>
          <dgm:chMax val="4"/>
          <dgm:resizeHandles val="exact"/>
        </dgm:presLayoutVars>
      </dgm:prSet>
      <dgm:spPr/>
    </dgm:pt>
    <dgm:pt modelId="{E4DD7DCC-7944-44F8-A84C-91890ECCFD4D}" type="pres">
      <dgm:prSet presAssocID="{6E0C0647-B981-437F-880E-578433996ECC}" presName="ellipse" presStyleLbl="trBgShp" presStyleIdx="0" presStyleCnt="1"/>
      <dgm:spPr/>
    </dgm:pt>
    <dgm:pt modelId="{5F63ECBC-EC4D-41A1-934E-EC1745C0BEDD}" type="pres">
      <dgm:prSet presAssocID="{6E0C0647-B981-437F-880E-578433996ECC}" presName="arrow1" presStyleLbl="fgShp" presStyleIdx="0" presStyleCnt="1"/>
      <dgm:spPr/>
    </dgm:pt>
    <dgm:pt modelId="{80E607F5-E4FB-490B-93B1-3680C534CBF5}" type="pres">
      <dgm:prSet presAssocID="{6E0C0647-B981-437F-880E-578433996ECC}" presName="rectangle" presStyleLbl="revTx" presStyleIdx="0" presStyleCnt="1">
        <dgm:presLayoutVars>
          <dgm:bulletEnabled val="1"/>
        </dgm:presLayoutVars>
      </dgm:prSet>
      <dgm:spPr/>
    </dgm:pt>
    <dgm:pt modelId="{C66697E9-9D31-4326-9243-93920FDD33BA}" type="pres">
      <dgm:prSet presAssocID="{C1D82186-BB8D-4715-8317-28DFCD0C5ADC}" presName="item1" presStyleLbl="node1" presStyleIdx="0" presStyleCnt="3">
        <dgm:presLayoutVars>
          <dgm:bulletEnabled val="1"/>
        </dgm:presLayoutVars>
      </dgm:prSet>
      <dgm:spPr/>
    </dgm:pt>
    <dgm:pt modelId="{2873EFAF-8AC0-48C5-B840-3EAF61A68171}" type="pres">
      <dgm:prSet presAssocID="{CE353B06-CFE3-40EF-97EB-39688E797193}" presName="item2" presStyleLbl="node1" presStyleIdx="1" presStyleCnt="3">
        <dgm:presLayoutVars>
          <dgm:bulletEnabled val="1"/>
        </dgm:presLayoutVars>
      </dgm:prSet>
      <dgm:spPr/>
    </dgm:pt>
    <dgm:pt modelId="{76C5F144-7DCF-41A5-B2C7-D2D03F936825}" type="pres">
      <dgm:prSet presAssocID="{B4B4D119-7625-4CE1-95EF-7C8560C6AC53}" presName="item3" presStyleLbl="node1" presStyleIdx="2" presStyleCnt="3">
        <dgm:presLayoutVars>
          <dgm:bulletEnabled val="1"/>
        </dgm:presLayoutVars>
      </dgm:prSet>
      <dgm:spPr/>
    </dgm:pt>
    <dgm:pt modelId="{7F9493AB-F4C3-41E6-85B1-707A5C6C8B5F}" type="pres">
      <dgm:prSet presAssocID="{6E0C0647-B981-437F-880E-578433996ECC}" presName="funnel" presStyleLbl="trAlignAcc1" presStyleIdx="0" presStyleCnt="1" custLinFactNeighborY="4978"/>
      <dgm:spPr/>
    </dgm:pt>
  </dgm:ptLst>
  <dgm:cxnLst>
    <dgm:cxn modelId="{27B5DA27-5975-48FC-9B38-F6591636A75E}" type="presOf" srcId="{F46C21C0-68AD-406A-99DB-6F3A1A6A71D7}" destId="{76C5F144-7DCF-41A5-B2C7-D2D03F936825}" srcOrd="0" destOrd="0" presId="urn:microsoft.com/office/officeart/2005/8/layout/funnel1"/>
    <dgm:cxn modelId="{3423C630-8661-4DBA-9D57-B1728075243C}" srcId="{6E0C0647-B981-437F-880E-578433996ECC}" destId="{B4B4D119-7625-4CE1-95EF-7C8560C6AC53}" srcOrd="3" destOrd="0" parTransId="{BF4C2426-6D3B-4BF9-93E1-075A1FE997FB}" sibTransId="{FE1F0317-A74C-407E-8E7F-7664BABD30DA}"/>
    <dgm:cxn modelId="{FAA73836-FCED-426C-9F49-38CBA26B58C3}" type="presOf" srcId="{B4B4D119-7625-4CE1-95EF-7C8560C6AC53}" destId="{80E607F5-E4FB-490B-93B1-3680C534CBF5}" srcOrd="0" destOrd="0" presId="urn:microsoft.com/office/officeart/2005/8/layout/funnel1"/>
    <dgm:cxn modelId="{D0DDAF4F-5625-4DBE-8FA2-412A3BBA551F}" srcId="{6E0C0647-B981-437F-880E-578433996ECC}" destId="{F46C21C0-68AD-406A-99DB-6F3A1A6A71D7}" srcOrd="0" destOrd="0" parTransId="{57F70004-E320-446A-BF68-70F24FAFBE2D}" sibTransId="{D221315C-8325-444B-90FA-56A83D643881}"/>
    <dgm:cxn modelId="{51816278-F49D-4E8A-8142-61457A43FC3F}" type="presOf" srcId="{6E0C0647-B981-437F-880E-578433996ECC}" destId="{2952495F-1D8F-4D0A-A5DC-8F257F5D89A5}" srcOrd="0" destOrd="0" presId="urn:microsoft.com/office/officeart/2005/8/layout/funnel1"/>
    <dgm:cxn modelId="{1FDC9684-2AAD-47D8-8BD5-867ED4CD9B1B}" type="presOf" srcId="{C1D82186-BB8D-4715-8317-28DFCD0C5ADC}" destId="{2873EFAF-8AC0-48C5-B840-3EAF61A68171}" srcOrd="0" destOrd="0" presId="urn:microsoft.com/office/officeart/2005/8/layout/funnel1"/>
    <dgm:cxn modelId="{4A5BB0B2-B4C8-49BE-9963-64068AD22F6D}" srcId="{6E0C0647-B981-437F-880E-578433996ECC}" destId="{CE353B06-CFE3-40EF-97EB-39688E797193}" srcOrd="2" destOrd="0" parTransId="{89134315-E0F5-4BB1-BB67-DF9F9839333B}" sibTransId="{7D311BF3-129B-42D6-AE9F-5EFF960A75FF}"/>
    <dgm:cxn modelId="{5447D0BB-974F-4AA7-88EA-462F68CB25C0}" srcId="{6E0C0647-B981-437F-880E-578433996ECC}" destId="{C1D82186-BB8D-4715-8317-28DFCD0C5ADC}" srcOrd="1" destOrd="0" parTransId="{E5FF111B-28D2-4FD5-A9DC-E064BA93AE80}" sibTransId="{7AC06300-D5B0-48B0-8C00-FDC9821B8A64}"/>
    <dgm:cxn modelId="{7874D5E3-7643-4701-97E5-D9AB0D4C4B36}" type="presOf" srcId="{CE353B06-CFE3-40EF-97EB-39688E797193}" destId="{C66697E9-9D31-4326-9243-93920FDD33BA}" srcOrd="0" destOrd="0" presId="urn:microsoft.com/office/officeart/2005/8/layout/funnel1"/>
    <dgm:cxn modelId="{71175EA6-775A-46EB-B2BE-B94DE9255321}" type="presParOf" srcId="{2952495F-1D8F-4D0A-A5DC-8F257F5D89A5}" destId="{E4DD7DCC-7944-44F8-A84C-91890ECCFD4D}" srcOrd="0" destOrd="0" presId="urn:microsoft.com/office/officeart/2005/8/layout/funnel1"/>
    <dgm:cxn modelId="{6BE0B436-7774-4922-BDFA-2570CF5E5718}" type="presParOf" srcId="{2952495F-1D8F-4D0A-A5DC-8F257F5D89A5}" destId="{5F63ECBC-EC4D-41A1-934E-EC1745C0BEDD}" srcOrd="1" destOrd="0" presId="urn:microsoft.com/office/officeart/2005/8/layout/funnel1"/>
    <dgm:cxn modelId="{C1D94BFD-7D7B-4956-9781-B76D83A57E05}" type="presParOf" srcId="{2952495F-1D8F-4D0A-A5DC-8F257F5D89A5}" destId="{80E607F5-E4FB-490B-93B1-3680C534CBF5}" srcOrd="2" destOrd="0" presId="urn:microsoft.com/office/officeart/2005/8/layout/funnel1"/>
    <dgm:cxn modelId="{2C92037C-E5EB-4AFA-B6AE-105D59F52CE9}" type="presParOf" srcId="{2952495F-1D8F-4D0A-A5DC-8F257F5D89A5}" destId="{C66697E9-9D31-4326-9243-93920FDD33BA}" srcOrd="3" destOrd="0" presId="urn:microsoft.com/office/officeart/2005/8/layout/funnel1"/>
    <dgm:cxn modelId="{82FCD813-01E6-4B6D-A2E5-CF56A47B41B5}" type="presParOf" srcId="{2952495F-1D8F-4D0A-A5DC-8F257F5D89A5}" destId="{2873EFAF-8AC0-48C5-B840-3EAF61A68171}" srcOrd="4" destOrd="0" presId="urn:microsoft.com/office/officeart/2005/8/layout/funnel1"/>
    <dgm:cxn modelId="{CC2DE2D1-69BC-4F6D-8C9E-4541E7028B7F}" type="presParOf" srcId="{2952495F-1D8F-4D0A-A5DC-8F257F5D89A5}" destId="{76C5F144-7DCF-41A5-B2C7-D2D03F936825}" srcOrd="5" destOrd="0" presId="urn:microsoft.com/office/officeart/2005/8/layout/funnel1"/>
    <dgm:cxn modelId="{1B3574F4-D692-4598-AD67-3D3C2BEDD50E}" type="presParOf" srcId="{2952495F-1D8F-4D0A-A5DC-8F257F5D89A5}" destId="{7F9493AB-F4C3-41E6-85B1-707A5C6C8B5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D1449-2BD2-434A-8064-8F24A6A479F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F646F12A-C6D4-4262-876D-8342B8009EED}">
      <dgm:prSet phldrT="[Texte]" phldr="0" custT="1"/>
      <dgm:spPr/>
      <dgm:t>
        <a:bodyPr/>
        <a:lstStyle/>
        <a:p>
          <a:r>
            <a:rPr lang="fr-FR" sz="1600" u="sng" dirty="0">
              <a:solidFill>
                <a:schemeClr val="tx1"/>
              </a:solidFill>
              <a:latin typeface="Verdana" panose="020B0604030504040204" pitchFamily="34" charset="0"/>
              <a:ea typeface="Verdana" panose="020B0604030504040204" pitchFamily="34" charset="0"/>
            </a:rPr>
            <a:t>Incapacité temporaire de travail</a:t>
          </a:r>
        </a:p>
        <a:p>
          <a:r>
            <a:rPr lang="fr-FR" sz="1600" dirty="0">
              <a:solidFill>
                <a:schemeClr val="tx1"/>
              </a:solidFill>
              <a:latin typeface="Verdana" panose="020B0604030504040204" pitchFamily="34" charset="0"/>
              <a:ea typeface="Verdana" panose="020B0604030504040204" pitchFamily="34" charset="0"/>
            </a:rPr>
            <a:t>90% net de la rémunération (Traitement indiciaire+ Nouvelle bonification indiciaire+ Régime indemnitaire)</a:t>
          </a:r>
        </a:p>
      </dgm:t>
    </dgm:pt>
    <dgm:pt modelId="{DC02A9B3-CFA2-4CBD-874F-2091D6405E39}" type="parTrans" cxnId="{F696BE11-DD94-4FB3-A0D9-129F26B69277}">
      <dgm:prSet/>
      <dgm:spPr/>
      <dgm:t>
        <a:bodyPr/>
        <a:lstStyle/>
        <a:p>
          <a:endParaRPr lang="fr-FR"/>
        </a:p>
      </dgm:t>
    </dgm:pt>
    <dgm:pt modelId="{71C28D27-2ED7-4BAA-BA5A-CF2508427F1A}" type="sibTrans" cxnId="{F696BE11-DD94-4FB3-A0D9-129F26B69277}">
      <dgm:prSet/>
      <dgm:spPr/>
      <dgm:t>
        <a:bodyPr/>
        <a:lstStyle/>
        <a:p>
          <a:endParaRPr lang="fr-FR"/>
        </a:p>
      </dgm:t>
    </dgm:pt>
    <dgm:pt modelId="{7988C9F3-DB5D-44C8-91A0-182D395F18AD}">
      <dgm:prSet phldrT="[Texte]" phldr="0" custT="1"/>
      <dgm:spPr/>
      <dgm:t>
        <a:bodyPr/>
        <a:lstStyle/>
        <a:p>
          <a:endParaRPr lang="fr-FR" sz="1600" dirty="0">
            <a:solidFill>
              <a:schemeClr val="tx1"/>
            </a:solidFill>
            <a:latin typeface="Verdana" panose="020B0604030504040204" pitchFamily="34" charset="0"/>
            <a:ea typeface="Verdana" panose="020B0604030504040204" pitchFamily="34" charset="0"/>
          </a:endParaRPr>
        </a:p>
        <a:p>
          <a:endParaRPr lang="fr-FR" sz="1600" dirty="0">
            <a:solidFill>
              <a:schemeClr val="tx1"/>
            </a:solidFill>
            <a:latin typeface="Verdana" panose="020B0604030504040204" pitchFamily="34" charset="0"/>
            <a:ea typeface="Verdana" panose="020B0604030504040204" pitchFamily="34" charset="0"/>
          </a:endParaRPr>
        </a:p>
        <a:p>
          <a:r>
            <a:rPr lang="fr-FR" sz="1600" u="sng" dirty="0">
              <a:solidFill>
                <a:schemeClr val="tx1"/>
              </a:solidFill>
              <a:latin typeface="Verdana" panose="020B0604030504040204" pitchFamily="34" charset="0"/>
              <a:ea typeface="Verdana" panose="020B0604030504040204" pitchFamily="34" charset="0"/>
            </a:rPr>
            <a:t>Invalidité</a:t>
          </a:r>
        </a:p>
        <a:p>
          <a:r>
            <a:rPr lang="fr-FR" sz="1600" dirty="0">
              <a:solidFill>
                <a:schemeClr val="tx1"/>
              </a:solidFill>
              <a:latin typeface="Verdana" panose="020B0604030504040204" pitchFamily="34" charset="0"/>
              <a:ea typeface="Verdana" panose="020B0604030504040204" pitchFamily="34" charset="0"/>
            </a:rPr>
            <a:t>90% net de la rémunération (</a:t>
          </a:r>
          <a:r>
            <a:rPr lang="fr-FR" sz="1600">
              <a:solidFill>
                <a:schemeClr val="tx1"/>
              </a:solidFill>
              <a:latin typeface="Verdana" panose="020B0604030504040204" pitchFamily="34" charset="0"/>
              <a:ea typeface="Verdana" panose="020B0604030504040204" pitchFamily="34" charset="0"/>
            </a:rPr>
            <a:t>Traitement indiciaire+ </a:t>
          </a:r>
          <a:r>
            <a:rPr lang="fr-FR" sz="1600" dirty="0">
              <a:solidFill>
                <a:schemeClr val="tx1"/>
              </a:solidFill>
              <a:latin typeface="Verdana" panose="020B0604030504040204" pitchFamily="34" charset="0"/>
              <a:ea typeface="Verdana" panose="020B0604030504040204" pitchFamily="34" charset="0"/>
            </a:rPr>
            <a:t>Nouvelle bonification indiciaire+ Régime indemnitaire)</a:t>
          </a:r>
        </a:p>
        <a:p>
          <a:endParaRPr lang="fr-FR" sz="1300" dirty="0">
            <a:solidFill>
              <a:schemeClr val="tx1"/>
            </a:solidFill>
          </a:endParaRPr>
        </a:p>
        <a:p>
          <a:endParaRPr lang="fr-FR" sz="1300" dirty="0">
            <a:solidFill>
              <a:schemeClr val="tx1"/>
            </a:solidFill>
          </a:endParaRPr>
        </a:p>
      </dgm:t>
    </dgm:pt>
    <dgm:pt modelId="{1EFBDC4B-B5CF-41DB-9556-F829D6C7FD99}" type="parTrans" cxnId="{5194D20C-F7BA-4029-AF17-ACF313502227}">
      <dgm:prSet/>
      <dgm:spPr/>
      <dgm:t>
        <a:bodyPr/>
        <a:lstStyle/>
        <a:p>
          <a:endParaRPr lang="fr-FR"/>
        </a:p>
      </dgm:t>
    </dgm:pt>
    <dgm:pt modelId="{E2722EB0-2010-4D49-8EA1-A8ACDEEB5D22}" type="sibTrans" cxnId="{5194D20C-F7BA-4029-AF17-ACF313502227}">
      <dgm:prSet/>
      <dgm:spPr/>
      <dgm:t>
        <a:bodyPr/>
        <a:lstStyle/>
        <a:p>
          <a:endParaRPr lang="fr-FR"/>
        </a:p>
      </dgm:t>
    </dgm:pt>
    <dgm:pt modelId="{96F5E7ED-7B13-409E-ABD7-170A3F321781}" type="pres">
      <dgm:prSet presAssocID="{F89D1449-2BD2-434A-8064-8F24A6A479F4}" presName="Name0" presStyleCnt="0">
        <dgm:presLayoutVars>
          <dgm:chMax val="7"/>
          <dgm:chPref val="7"/>
          <dgm:dir/>
        </dgm:presLayoutVars>
      </dgm:prSet>
      <dgm:spPr/>
    </dgm:pt>
    <dgm:pt modelId="{0B1E70BE-AEB9-4930-AFB0-9DEB6F9F2280}" type="pres">
      <dgm:prSet presAssocID="{F89D1449-2BD2-434A-8064-8F24A6A479F4}" presName="Name1" presStyleCnt="0"/>
      <dgm:spPr/>
    </dgm:pt>
    <dgm:pt modelId="{40C27279-67D7-4481-B8B8-17DE6FC990C3}" type="pres">
      <dgm:prSet presAssocID="{F89D1449-2BD2-434A-8064-8F24A6A479F4}" presName="cycle" presStyleCnt="0"/>
      <dgm:spPr/>
    </dgm:pt>
    <dgm:pt modelId="{5EB50D2B-102E-4E8D-ABFD-083CB612AC07}" type="pres">
      <dgm:prSet presAssocID="{F89D1449-2BD2-434A-8064-8F24A6A479F4}" presName="srcNode" presStyleLbl="node1" presStyleIdx="0" presStyleCnt="2"/>
      <dgm:spPr/>
    </dgm:pt>
    <dgm:pt modelId="{75E7F1E9-5AEB-41FD-BDE3-A0D0FE764056}" type="pres">
      <dgm:prSet presAssocID="{F89D1449-2BD2-434A-8064-8F24A6A479F4}" presName="conn" presStyleLbl="parChTrans1D2" presStyleIdx="0" presStyleCnt="1"/>
      <dgm:spPr/>
    </dgm:pt>
    <dgm:pt modelId="{B2CABA74-5976-4E05-AA91-D5C75FE31BC3}" type="pres">
      <dgm:prSet presAssocID="{F89D1449-2BD2-434A-8064-8F24A6A479F4}" presName="extraNode" presStyleLbl="node1" presStyleIdx="0" presStyleCnt="2"/>
      <dgm:spPr/>
    </dgm:pt>
    <dgm:pt modelId="{020359A9-985E-4008-955C-DC45658BDD68}" type="pres">
      <dgm:prSet presAssocID="{F89D1449-2BD2-434A-8064-8F24A6A479F4}" presName="dstNode" presStyleLbl="node1" presStyleIdx="0" presStyleCnt="2"/>
      <dgm:spPr/>
    </dgm:pt>
    <dgm:pt modelId="{841E4F31-499B-419B-BCF0-1C41F263C9E7}" type="pres">
      <dgm:prSet presAssocID="{F646F12A-C6D4-4262-876D-8342B8009EED}" presName="text_1" presStyleLbl="node1" presStyleIdx="0" presStyleCnt="2">
        <dgm:presLayoutVars>
          <dgm:bulletEnabled val="1"/>
        </dgm:presLayoutVars>
      </dgm:prSet>
      <dgm:spPr/>
    </dgm:pt>
    <dgm:pt modelId="{C34DBE0D-5B14-45E1-89D3-6FD9438F336A}" type="pres">
      <dgm:prSet presAssocID="{F646F12A-C6D4-4262-876D-8342B8009EED}" presName="accent_1" presStyleCnt="0"/>
      <dgm:spPr/>
    </dgm:pt>
    <dgm:pt modelId="{911578A8-09EA-433B-B8AA-D08E3279E038}" type="pres">
      <dgm:prSet presAssocID="{F646F12A-C6D4-4262-876D-8342B8009EED}" presName="accentRepeatNode" presStyleLbl="solidFgAcc1" presStyleIdx="0" presStyleCnt="2"/>
      <dgm:spPr/>
    </dgm:pt>
    <dgm:pt modelId="{E6D9F0DC-A9A6-4BD8-86A6-4F16FB23BF18}" type="pres">
      <dgm:prSet presAssocID="{7988C9F3-DB5D-44C8-91A0-182D395F18AD}" presName="text_2" presStyleLbl="node1" presStyleIdx="1" presStyleCnt="2" custLinFactNeighborX="-832" custLinFactNeighborY="-1901">
        <dgm:presLayoutVars>
          <dgm:bulletEnabled val="1"/>
        </dgm:presLayoutVars>
      </dgm:prSet>
      <dgm:spPr/>
    </dgm:pt>
    <dgm:pt modelId="{E3F536F1-9CC8-49C3-AD03-352E9C3F5DF1}" type="pres">
      <dgm:prSet presAssocID="{7988C9F3-DB5D-44C8-91A0-182D395F18AD}" presName="accent_2" presStyleCnt="0"/>
      <dgm:spPr/>
    </dgm:pt>
    <dgm:pt modelId="{05EDC657-2026-4FAE-8384-CFCCF494E6B9}" type="pres">
      <dgm:prSet presAssocID="{7988C9F3-DB5D-44C8-91A0-182D395F18AD}" presName="accentRepeatNode" presStyleLbl="solidFgAcc1" presStyleIdx="1" presStyleCnt="2"/>
      <dgm:spPr/>
    </dgm:pt>
  </dgm:ptLst>
  <dgm:cxnLst>
    <dgm:cxn modelId="{5194D20C-F7BA-4029-AF17-ACF313502227}" srcId="{F89D1449-2BD2-434A-8064-8F24A6A479F4}" destId="{7988C9F3-DB5D-44C8-91A0-182D395F18AD}" srcOrd="1" destOrd="0" parTransId="{1EFBDC4B-B5CF-41DB-9556-F829D6C7FD99}" sibTransId="{E2722EB0-2010-4D49-8EA1-A8ACDEEB5D22}"/>
    <dgm:cxn modelId="{F696BE11-DD94-4FB3-A0D9-129F26B69277}" srcId="{F89D1449-2BD2-434A-8064-8F24A6A479F4}" destId="{F646F12A-C6D4-4262-876D-8342B8009EED}" srcOrd="0" destOrd="0" parTransId="{DC02A9B3-CFA2-4CBD-874F-2091D6405E39}" sibTransId="{71C28D27-2ED7-4BAA-BA5A-CF2508427F1A}"/>
    <dgm:cxn modelId="{31A33927-BD2C-4B6A-8588-ADB7996411A8}" type="presOf" srcId="{F89D1449-2BD2-434A-8064-8F24A6A479F4}" destId="{96F5E7ED-7B13-409E-ABD7-170A3F321781}" srcOrd="0" destOrd="0" presId="urn:microsoft.com/office/officeart/2008/layout/VerticalCurvedList"/>
    <dgm:cxn modelId="{236CE92F-6AB4-4558-AC93-EA070907C91D}" type="presOf" srcId="{71C28D27-2ED7-4BAA-BA5A-CF2508427F1A}" destId="{75E7F1E9-5AEB-41FD-BDE3-A0D0FE764056}" srcOrd="0" destOrd="0" presId="urn:microsoft.com/office/officeart/2008/layout/VerticalCurvedList"/>
    <dgm:cxn modelId="{8C80B0C6-3536-4B0A-BA32-F396717D2307}" type="presOf" srcId="{F646F12A-C6D4-4262-876D-8342B8009EED}" destId="{841E4F31-499B-419B-BCF0-1C41F263C9E7}" srcOrd="0" destOrd="0" presId="urn:microsoft.com/office/officeart/2008/layout/VerticalCurvedList"/>
    <dgm:cxn modelId="{2C093DD4-05ED-434F-9D55-69E6261D502F}" type="presOf" srcId="{7988C9F3-DB5D-44C8-91A0-182D395F18AD}" destId="{E6D9F0DC-A9A6-4BD8-86A6-4F16FB23BF18}" srcOrd="0" destOrd="0" presId="urn:microsoft.com/office/officeart/2008/layout/VerticalCurvedList"/>
    <dgm:cxn modelId="{EB4789AD-6839-4D8D-979F-AC6BE596B686}" type="presParOf" srcId="{96F5E7ED-7B13-409E-ABD7-170A3F321781}" destId="{0B1E70BE-AEB9-4930-AFB0-9DEB6F9F2280}" srcOrd="0" destOrd="0" presId="urn:microsoft.com/office/officeart/2008/layout/VerticalCurvedList"/>
    <dgm:cxn modelId="{CCF1546B-8B31-433C-93EA-A41DB63A7559}" type="presParOf" srcId="{0B1E70BE-AEB9-4930-AFB0-9DEB6F9F2280}" destId="{40C27279-67D7-4481-B8B8-17DE6FC990C3}" srcOrd="0" destOrd="0" presId="urn:microsoft.com/office/officeart/2008/layout/VerticalCurvedList"/>
    <dgm:cxn modelId="{1E415FE8-4FDF-4E41-A8E8-23E876405A26}" type="presParOf" srcId="{40C27279-67D7-4481-B8B8-17DE6FC990C3}" destId="{5EB50D2B-102E-4E8D-ABFD-083CB612AC07}" srcOrd="0" destOrd="0" presId="urn:microsoft.com/office/officeart/2008/layout/VerticalCurvedList"/>
    <dgm:cxn modelId="{9D7F1581-53C0-4A5C-B522-583D2DFCB997}" type="presParOf" srcId="{40C27279-67D7-4481-B8B8-17DE6FC990C3}" destId="{75E7F1E9-5AEB-41FD-BDE3-A0D0FE764056}" srcOrd="1" destOrd="0" presId="urn:microsoft.com/office/officeart/2008/layout/VerticalCurvedList"/>
    <dgm:cxn modelId="{EE907E62-15E6-43C8-97B6-03E2D18DC89A}" type="presParOf" srcId="{40C27279-67D7-4481-B8B8-17DE6FC990C3}" destId="{B2CABA74-5976-4E05-AA91-D5C75FE31BC3}" srcOrd="2" destOrd="0" presId="urn:microsoft.com/office/officeart/2008/layout/VerticalCurvedList"/>
    <dgm:cxn modelId="{587D917F-B8E1-4CAC-B6EE-627625201C69}" type="presParOf" srcId="{40C27279-67D7-4481-B8B8-17DE6FC990C3}" destId="{020359A9-985E-4008-955C-DC45658BDD68}" srcOrd="3" destOrd="0" presId="urn:microsoft.com/office/officeart/2008/layout/VerticalCurvedList"/>
    <dgm:cxn modelId="{064A125A-92EA-44EA-96A0-6436528FC00B}" type="presParOf" srcId="{0B1E70BE-AEB9-4930-AFB0-9DEB6F9F2280}" destId="{841E4F31-499B-419B-BCF0-1C41F263C9E7}" srcOrd="1" destOrd="0" presId="urn:microsoft.com/office/officeart/2008/layout/VerticalCurvedList"/>
    <dgm:cxn modelId="{82E1A49F-149C-4D6F-B981-839920429635}" type="presParOf" srcId="{0B1E70BE-AEB9-4930-AFB0-9DEB6F9F2280}" destId="{C34DBE0D-5B14-45E1-89D3-6FD9438F336A}" srcOrd="2" destOrd="0" presId="urn:microsoft.com/office/officeart/2008/layout/VerticalCurvedList"/>
    <dgm:cxn modelId="{3377F605-5BE3-4245-8524-9497CA5FA900}" type="presParOf" srcId="{C34DBE0D-5B14-45E1-89D3-6FD9438F336A}" destId="{911578A8-09EA-433B-B8AA-D08E3279E038}" srcOrd="0" destOrd="0" presId="urn:microsoft.com/office/officeart/2008/layout/VerticalCurvedList"/>
    <dgm:cxn modelId="{765463D6-7D49-4468-926F-41951AC6C496}" type="presParOf" srcId="{0B1E70BE-AEB9-4930-AFB0-9DEB6F9F2280}" destId="{E6D9F0DC-A9A6-4BD8-86A6-4F16FB23BF18}" srcOrd="3" destOrd="0" presId="urn:microsoft.com/office/officeart/2008/layout/VerticalCurvedList"/>
    <dgm:cxn modelId="{52BF8DAE-A707-44B1-8EFE-29966E31378F}" type="presParOf" srcId="{0B1E70BE-AEB9-4930-AFB0-9DEB6F9F2280}" destId="{E3F536F1-9CC8-49C3-AD03-352E9C3F5DF1}" srcOrd="4" destOrd="0" presId="urn:microsoft.com/office/officeart/2008/layout/VerticalCurvedList"/>
    <dgm:cxn modelId="{F240A80B-7715-493F-943C-23D5B068D8F4}" type="presParOf" srcId="{E3F536F1-9CC8-49C3-AD03-352E9C3F5DF1}" destId="{05EDC657-2026-4FAE-8384-CFCCF494E6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9D1449-2BD2-434A-8064-8F24A6A479F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F646F12A-C6D4-4262-876D-8342B8009EED}">
      <dgm:prSet phldrT="[Texte]" phldr="0"/>
      <dgm:spPr/>
      <dgm:t>
        <a:bodyPr/>
        <a:lstStyle/>
        <a:p>
          <a:r>
            <a:rPr lang="fr-FR" dirty="0"/>
            <a:t>Maternité </a:t>
          </a:r>
        </a:p>
      </dgm:t>
    </dgm:pt>
    <dgm:pt modelId="{DC02A9B3-CFA2-4CBD-874F-2091D6405E39}" type="parTrans" cxnId="{F696BE11-DD94-4FB3-A0D9-129F26B69277}">
      <dgm:prSet/>
      <dgm:spPr/>
      <dgm:t>
        <a:bodyPr/>
        <a:lstStyle/>
        <a:p>
          <a:endParaRPr lang="fr-FR"/>
        </a:p>
      </dgm:t>
    </dgm:pt>
    <dgm:pt modelId="{71C28D27-2ED7-4BAA-BA5A-CF2508427F1A}" type="sibTrans" cxnId="{F696BE11-DD94-4FB3-A0D9-129F26B69277}">
      <dgm:prSet/>
      <dgm:spPr/>
      <dgm:t>
        <a:bodyPr/>
        <a:lstStyle/>
        <a:p>
          <a:endParaRPr lang="fr-FR"/>
        </a:p>
      </dgm:t>
    </dgm:pt>
    <dgm:pt modelId="{7988C9F3-DB5D-44C8-91A0-182D395F18AD}">
      <dgm:prSet phldrT="[Texte]" phldr="0"/>
      <dgm:spPr/>
      <dgm:t>
        <a:bodyPr/>
        <a:lstStyle/>
        <a:p>
          <a:r>
            <a:rPr lang="fr-FR" dirty="0"/>
            <a:t>Maladie</a:t>
          </a:r>
        </a:p>
      </dgm:t>
    </dgm:pt>
    <dgm:pt modelId="{1EFBDC4B-B5CF-41DB-9556-F829D6C7FD99}" type="parTrans" cxnId="{5194D20C-F7BA-4029-AF17-ACF313502227}">
      <dgm:prSet/>
      <dgm:spPr/>
      <dgm:t>
        <a:bodyPr/>
        <a:lstStyle/>
        <a:p>
          <a:endParaRPr lang="fr-FR"/>
        </a:p>
      </dgm:t>
    </dgm:pt>
    <dgm:pt modelId="{E2722EB0-2010-4D49-8EA1-A8ACDEEB5D22}" type="sibTrans" cxnId="{5194D20C-F7BA-4029-AF17-ACF313502227}">
      <dgm:prSet/>
      <dgm:spPr/>
      <dgm:t>
        <a:bodyPr/>
        <a:lstStyle/>
        <a:p>
          <a:endParaRPr lang="fr-FR"/>
        </a:p>
      </dgm:t>
    </dgm:pt>
    <dgm:pt modelId="{A136A54B-D28D-4AAD-9C39-AD483CF3ACA5}">
      <dgm:prSet/>
      <dgm:spPr/>
      <dgm:t>
        <a:bodyPr/>
        <a:lstStyle/>
        <a:p>
          <a:r>
            <a:rPr lang="fr-FR" dirty="0"/>
            <a:t>Accident de la vie privée</a:t>
          </a:r>
        </a:p>
      </dgm:t>
    </dgm:pt>
    <dgm:pt modelId="{0CC69A73-9659-47B1-8D95-D1663A171948}" type="parTrans" cxnId="{09B34E65-B769-47AA-8274-D7CB0AF0679B}">
      <dgm:prSet/>
      <dgm:spPr/>
      <dgm:t>
        <a:bodyPr/>
        <a:lstStyle/>
        <a:p>
          <a:endParaRPr lang="fr-FR"/>
        </a:p>
      </dgm:t>
    </dgm:pt>
    <dgm:pt modelId="{6648E7C6-0211-4972-B732-26AD628A2C10}" type="sibTrans" cxnId="{09B34E65-B769-47AA-8274-D7CB0AF0679B}">
      <dgm:prSet/>
      <dgm:spPr/>
      <dgm:t>
        <a:bodyPr/>
        <a:lstStyle/>
        <a:p>
          <a:endParaRPr lang="fr-FR"/>
        </a:p>
      </dgm:t>
    </dgm:pt>
    <dgm:pt modelId="{96F5E7ED-7B13-409E-ABD7-170A3F321781}" type="pres">
      <dgm:prSet presAssocID="{F89D1449-2BD2-434A-8064-8F24A6A479F4}" presName="Name0" presStyleCnt="0">
        <dgm:presLayoutVars>
          <dgm:chMax val="7"/>
          <dgm:chPref val="7"/>
          <dgm:dir/>
        </dgm:presLayoutVars>
      </dgm:prSet>
      <dgm:spPr/>
    </dgm:pt>
    <dgm:pt modelId="{0B1E70BE-AEB9-4930-AFB0-9DEB6F9F2280}" type="pres">
      <dgm:prSet presAssocID="{F89D1449-2BD2-434A-8064-8F24A6A479F4}" presName="Name1" presStyleCnt="0"/>
      <dgm:spPr/>
    </dgm:pt>
    <dgm:pt modelId="{40C27279-67D7-4481-B8B8-17DE6FC990C3}" type="pres">
      <dgm:prSet presAssocID="{F89D1449-2BD2-434A-8064-8F24A6A479F4}" presName="cycle" presStyleCnt="0"/>
      <dgm:spPr/>
    </dgm:pt>
    <dgm:pt modelId="{5EB50D2B-102E-4E8D-ABFD-083CB612AC07}" type="pres">
      <dgm:prSet presAssocID="{F89D1449-2BD2-434A-8064-8F24A6A479F4}" presName="srcNode" presStyleLbl="node1" presStyleIdx="0" presStyleCnt="3"/>
      <dgm:spPr/>
    </dgm:pt>
    <dgm:pt modelId="{75E7F1E9-5AEB-41FD-BDE3-A0D0FE764056}" type="pres">
      <dgm:prSet presAssocID="{F89D1449-2BD2-434A-8064-8F24A6A479F4}" presName="conn" presStyleLbl="parChTrans1D2" presStyleIdx="0" presStyleCnt="1"/>
      <dgm:spPr/>
    </dgm:pt>
    <dgm:pt modelId="{B2CABA74-5976-4E05-AA91-D5C75FE31BC3}" type="pres">
      <dgm:prSet presAssocID="{F89D1449-2BD2-434A-8064-8F24A6A479F4}" presName="extraNode" presStyleLbl="node1" presStyleIdx="0" presStyleCnt="3"/>
      <dgm:spPr/>
    </dgm:pt>
    <dgm:pt modelId="{020359A9-985E-4008-955C-DC45658BDD68}" type="pres">
      <dgm:prSet presAssocID="{F89D1449-2BD2-434A-8064-8F24A6A479F4}" presName="dstNode" presStyleLbl="node1" presStyleIdx="0" presStyleCnt="3"/>
      <dgm:spPr/>
    </dgm:pt>
    <dgm:pt modelId="{841E4F31-499B-419B-BCF0-1C41F263C9E7}" type="pres">
      <dgm:prSet presAssocID="{F646F12A-C6D4-4262-876D-8342B8009EED}" presName="text_1" presStyleLbl="node1" presStyleIdx="0" presStyleCnt="3">
        <dgm:presLayoutVars>
          <dgm:bulletEnabled val="1"/>
        </dgm:presLayoutVars>
      </dgm:prSet>
      <dgm:spPr/>
    </dgm:pt>
    <dgm:pt modelId="{C34DBE0D-5B14-45E1-89D3-6FD9438F336A}" type="pres">
      <dgm:prSet presAssocID="{F646F12A-C6D4-4262-876D-8342B8009EED}" presName="accent_1" presStyleCnt="0"/>
      <dgm:spPr/>
    </dgm:pt>
    <dgm:pt modelId="{911578A8-09EA-433B-B8AA-D08E3279E038}" type="pres">
      <dgm:prSet presAssocID="{F646F12A-C6D4-4262-876D-8342B8009EED}" presName="accentRepeatNode" presStyleLbl="solidFgAcc1" presStyleIdx="0" presStyleCnt="3"/>
      <dgm:spPr/>
    </dgm:pt>
    <dgm:pt modelId="{E6D9F0DC-A9A6-4BD8-86A6-4F16FB23BF18}" type="pres">
      <dgm:prSet presAssocID="{7988C9F3-DB5D-44C8-91A0-182D395F18AD}" presName="text_2" presStyleLbl="node1" presStyleIdx="1" presStyleCnt="3">
        <dgm:presLayoutVars>
          <dgm:bulletEnabled val="1"/>
        </dgm:presLayoutVars>
      </dgm:prSet>
      <dgm:spPr/>
    </dgm:pt>
    <dgm:pt modelId="{E3F536F1-9CC8-49C3-AD03-352E9C3F5DF1}" type="pres">
      <dgm:prSet presAssocID="{7988C9F3-DB5D-44C8-91A0-182D395F18AD}" presName="accent_2" presStyleCnt="0"/>
      <dgm:spPr/>
    </dgm:pt>
    <dgm:pt modelId="{05EDC657-2026-4FAE-8384-CFCCF494E6B9}" type="pres">
      <dgm:prSet presAssocID="{7988C9F3-DB5D-44C8-91A0-182D395F18AD}" presName="accentRepeatNode" presStyleLbl="solidFgAcc1" presStyleIdx="1" presStyleCnt="3"/>
      <dgm:spPr/>
    </dgm:pt>
    <dgm:pt modelId="{3DB9FF3E-5217-4E1D-B990-F49C6328248C}" type="pres">
      <dgm:prSet presAssocID="{A136A54B-D28D-4AAD-9C39-AD483CF3ACA5}" presName="text_3" presStyleLbl="node1" presStyleIdx="2" presStyleCnt="3">
        <dgm:presLayoutVars>
          <dgm:bulletEnabled val="1"/>
        </dgm:presLayoutVars>
      </dgm:prSet>
      <dgm:spPr/>
    </dgm:pt>
    <dgm:pt modelId="{DE459BA3-DDB4-4C5E-891E-7AD797834C39}" type="pres">
      <dgm:prSet presAssocID="{A136A54B-D28D-4AAD-9C39-AD483CF3ACA5}" presName="accent_3" presStyleCnt="0"/>
      <dgm:spPr/>
    </dgm:pt>
    <dgm:pt modelId="{6441F521-58BC-4A08-B2ED-D20FD737E084}" type="pres">
      <dgm:prSet presAssocID="{A136A54B-D28D-4AAD-9C39-AD483CF3ACA5}" presName="accentRepeatNode" presStyleLbl="solidFgAcc1" presStyleIdx="2" presStyleCnt="3"/>
      <dgm:spPr/>
    </dgm:pt>
  </dgm:ptLst>
  <dgm:cxnLst>
    <dgm:cxn modelId="{44213F0B-B318-4293-93F6-32E7748A1BE6}" type="presOf" srcId="{A136A54B-D28D-4AAD-9C39-AD483CF3ACA5}" destId="{3DB9FF3E-5217-4E1D-B990-F49C6328248C}" srcOrd="0" destOrd="0" presId="urn:microsoft.com/office/officeart/2008/layout/VerticalCurvedList"/>
    <dgm:cxn modelId="{5194D20C-F7BA-4029-AF17-ACF313502227}" srcId="{F89D1449-2BD2-434A-8064-8F24A6A479F4}" destId="{7988C9F3-DB5D-44C8-91A0-182D395F18AD}" srcOrd="1" destOrd="0" parTransId="{1EFBDC4B-B5CF-41DB-9556-F829D6C7FD99}" sibTransId="{E2722EB0-2010-4D49-8EA1-A8ACDEEB5D22}"/>
    <dgm:cxn modelId="{F696BE11-DD94-4FB3-A0D9-129F26B69277}" srcId="{F89D1449-2BD2-434A-8064-8F24A6A479F4}" destId="{F646F12A-C6D4-4262-876D-8342B8009EED}" srcOrd="0" destOrd="0" parTransId="{DC02A9B3-CFA2-4CBD-874F-2091D6405E39}" sibTransId="{71C28D27-2ED7-4BAA-BA5A-CF2508427F1A}"/>
    <dgm:cxn modelId="{31A33927-BD2C-4B6A-8588-ADB7996411A8}" type="presOf" srcId="{F89D1449-2BD2-434A-8064-8F24A6A479F4}" destId="{96F5E7ED-7B13-409E-ABD7-170A3F321781}" srcOrd="0" destOrd="0" presId="urn:microsoft.com/office/officeart/2008/layout/VerticalCurvedList"/>
    <dgm:cxn modelId="{236CE92F-6AB4-4558-AC93-EA070907C91D}" type="presOf" srcId="{71C28D27-2ED7-4BAA-BA5A-CF2508427F1A}" destId="{75E7F1E9-5AEB-41FD-BDE3-A0D0FE764056}" srcOrd="0" destOrd="0" presId="urn:microsoft.com/office/officeart/2008/layout/VerticalCurvedList"/>
    <dgm:cxn modelId="{09B34E65-B769-47AA-8274-D7CB0AF0679B}" srcId="{F89D1449-2BD2-434A-8064-8F24A6A479F4}" destId="{A136A54B-D28D-4AAD-9C39-AD483CF3ACA5}" srcOrd="2" destOrd="0" parTransId="{0CC69A73-9659-47B1-8D95-D1663A171948}" sibTransId="{6648E7C6-0211-4972-B732-26AD628A2C10}"/>
    <dgm:cxn modelId="{8C80B0C6-3536-4B0A-BA32-F396717D2307}" type="presOf" srcId="{F646F12A-C6D4-4262-876D-8342B8009EED}" destId="{841E4F31-499B-419B-BCF0-1C41F263C9E7}" srcOrd="0" destOrd="0" presId="urn:microsoft.com/office/officeart/2008/layout/VerticalCurvedList"/>
    <dgm:cxn modelId="{2C093DD4-05ED-434F-9D55-69E6261D502F}" type="presOf" srcId="{7988C9F3-DB5D-44C8-91A0-182D395F18AD}" destId="{E6D9F0DC-A9A6-4BD8-86A6-4F16FB23BF18}" srcOrd="0" destOrd="0" presId="urn:microsoft.com/office/officeart/2008/layout/VerticalCurvedList"/>
    <dgm:cxn modelId="{EB4789AD-6839-4D8D-979F-AC6BE596B686}" type="presParOf" srcId="{96F5E7ED-7B13-409E-ABD7-170A3F321781}" destId="{0B1E70BE-AEB9-4930-AFB0-9DEB6F9F2280}" srcOrd="0" destOrd="0" presId="urn:microsoft.com/office/officeart/2008/layout/VerticalCurvedList"/>
    <dgm:cxn modelId="{CCF1546B-8B31-433C-93EA-A41DB63A7559}" type="presParOf" srcId="{0B1E70BE-AEB9-4930-AFB0-9DEB6F9F2280}" destId="{40C27279-67D7-4481-B8B8-17DE6FC990C3}" srcOrd="0" destOrd="0" presId="urn:microsoft.com/office/officeart/2008/layout/VerticalCurvedList"/>
    <dgm:cxn modelId="{1E415FE8-4FDF-4E41-A8E8-23E876405A26}" type="presParOf" srcId="{40C27279-67D7-4481-B8B8-17DE6FC990C3}" destId="{5EB50D2B-102E-4E8D-ABFD-083CB612AC07}" srcOrd="0" destOrd="0" presId="urn:microsoft.com/office/officeart/2008/layout/VerticalCurvedList"/>
    <dgm:cxn modelId="{9D7F1581-53C0-4A5C-B522-583D2DFCB997}" type="presParOf" srcId="{40C27279-67D7-4481-B8B8-17DE6FC990C3}" destId="{75E7F1E9-5AEB-41FD-BDE3-A0D0FE764056}" srcOrd="1" destOrd="0" presId="urn:microsoft.com/office/officeart/2008/layout/VerticalCurvedList"/>
    <dgm:cxn modelId="{EE907E62-15E6-43C8-97B6-03E2D18DC89A}" type="presParOf" srcId="{40C27279-67D7-4481-B8B8-17DE6FC990C3}" destId="{B2CABA74-5976-4E05-AA91-D5C75FE31BC3}" srcOrd="2" destOrd="0" presId="urn:microsoft.com/office/officeart/2008/layout/VerticalCurvedList"/>
    <dgm:cxn modelId="{587D917F-B8E1-4CAC-B6EE-627625201C69}" type="presParOf" srcId="{40C27279-67D7-4481-B8B8-17DE6FC990C3}" destId="{020359A9-985E-4008-955C-DC45658BDD68}" srcOrd="3" destOrd="0" presId="urn:microsoft.com/office/officeart/2008/layout/VerticalCurvedList"/>
    <dgm:cxn modelId="{064A125A-92EA-44EA-96A0-6436528FC00B}" type="presParOf" srcId="{0B1E70BE-AEB9-4930-AFB0-9DEB6F9F2280}" destId="{841E4F31-499B-419B-BCF0-1C41F263C9E7}" srcOrd="1" destOrd="0" presId="urn:microsoft.com/office/officeart/2008/layout/VerticalCurvedList"/>
    <dgm:cxn modelId="{82E1A49F-149C-4D6F-B981-839920429635}" type="presParOf" srcId="{0B1E70BE-AEB9-4930-AFB0-9DEB6F9F2280}" destId="{C34DBE0D-5B14-45E1-89D3-6FD9438F336A}" srcOrd="2" destOrd="0" presId="urn:microsoft.com/office/officeart/2008/layout/VerticalCurvedList"/>
    <dgm:cxn modelId="{3377F605-5BE3-4245-8524-9497CA5FA900}" type="presParOf" srcId="{C34DBE0D-5B14-45E1-89D3-6FD9438F336A}" destId="{911578A8-09EA-433B-B8AA-D08E3279E038}" srcOrd="0" destOrd="0" presId="urn:microsoft.com/office/officeart/2008/layout/VerticalCurvedList"/>
    <dgm:cxn modelId="{765463D6-7D49-4468-926F-41951AC6C496}" type="presParOf" srcId="{0B1E70BE-AEB9-4930-AFB0-9DEB6F9F2280}" destId="{E6D9F0DC-A9A6-4BD8-86A6-4F16FB23BF18}" srcOrd="3" destOrd="0" presId="urn:microsoft.com/office/officeart/2008/layout/VerticalCurvedList"/>
    <dgm:cxn modelId="{52BF8DAE-A707-44B1-8EFE-29966E31378F}" type="presParOf" srcId="{0B1E70BE-AEB9-4930-AFB0-9DEB6F9F2280}" destId="{E3F536F1-9CC8-49C3-AD03-352E9C3F5DF1}" srcOrd="4" destOrd="0" presId="urn:microsoft.com/office/officeart/2008/layout/VerticalCurvedList"/>
    <dgm:cxn modelId="{F240A80B-7715-493F-943C-23D5B068D8F4}" type="presParOf" srcId="{E3F536F1-9CC8-49C3-AD03-352E9C3F5DF1}" destId="{05EDC657-2026-4FAE-8384-CFCCF494E6B9}" srcOrd="0" destOrd="0" presId="urn:microsoft.com/office/officeart/2008/layout/VerticalCurvedList"/>
    <dgm:cxn modelId="{AB4D420B-1D7F-4EC0-89E8-FFBC35B36CF7}" type="presParOf" srcId="{0B1E70BE-AEB9-4930-AFB0-9DEB6F9F2280}" destId="{3DB9FF3E-5217-4E1D-B990-F49C6328248C}" srcOrd="5" destOrd="0" presId="urn:microsoft.com/office/officeart/2008/layout/VerticalCurvedList"/>
    <dgm:cxn modelId="{84B45C7E-9F73-44FD-9DC3-1A6F4220FD2C}" type="presParOf" srcId="{0B1E70BE-AEB9-4930-AFB0-9DEB6F9F2280}" destId="{DE459BA3-DDB4-4C5E-891E-7AD797834C39}" srcOrd="6" destOrd="0" presId="urn:microsoft.com/office/officeart/2008/layout/VerticalCurvedList"/>
    <dgm:cxn modelId="{29124E30-BCBD-408D-8D26-7924BD29D645}" type="presParOf" srcId="{DE459BA3-DDB4-4C5E-891E-7AD797834C39}" destId="{6441F521-58BC-4A08-B2ED-D20FD737E0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24D62B-C12D-416A-AE97-374CC8511FCF}" type="doc">
      <dgm:prSet loTypeId="urn:microsoft.com/office/officeart/2005/8/layout/lProcess1" loCatId="process" qsTypeId="urn:microsoft.com/office/officeart/2005/8/quickstyle/simple3" qsCatId="simple" csTypeId="urn:microsoft.com/office/officeart/2005/8/colors/accent4_3" csCatId="accent4" phldr="1"/>
      <dgm:spPr/>
      <dgm:t>
        <a:bodyPr/>
        <a:lstStyle/>
        <a:p>
          <a:endParaRPr lang="fr-FR"/>
        </a:p>
      </dgm:t>
    </dgm:pt>
    <dgm:pt modelId="{1EF0D643-3E69-4B46-B05C-50712410E710}">
      <dgm:prSet phldrT="[Texte]" phldr="0"/>
      <dgm:spPr/>
      <dgm:t>
        <a:bodyPr/>
        <a:lstStyle/>
        <a:p>
          <a:r>
            <a:rPr lang="fr-FR" dirty="0"/>
            <a:t>Actes de soins médicaux courants (consultation, pharmacie, laboratoire…)</a:t>
          </a:r>
        </a:p>
      </dgm:t>
    </dgm:pt>
    <dgm:pt modelId="{CBD7A642-0A92-405C-BD38-90946457448E}" type="parTrans" cxnId="{9B9DE225-DAC7-4E01-BFAB-BECAAD85C690}">
      <dgm:prSet/>
      <dgm:spPr/>
      <dgm:t>
        <a:bodyPr/>
        <a:lstStyle/>
        <a:p>
          <a:endParaRPr lang="fr-FR"/>
        </a:p>
      </dgm:t>
    </dgm:pt>
    <dgm:pt modelId="{1ACD6136-C2D4-4265-9026-18C79922C845}" type="sibTrans" cxnId="{9B9DE225-DAC7-4E01-BFAB-BECAAD85C690}">
      <dgm:prSet/>
      <dgm:spPr/>
      <dgm:t>
        <a:bodyPr/>
        <a:lstStyle/>
        <a:p>
          <a:endParaRPr lang="fr-FR"/>
        </a:p>
      </dgm:t>
    </dgm:pt>
    <dgm:pt modelId="{359AC4F8-890F-47B2-B1D2-EF7283D62DE0}">
      <dgm:prSet phldrT="[Texte]" phldr="0"/>
      <dgm:spPr/>
      <dgm:t>
        <a:bodyPr/>
        <a:lstStyle/>
        <a:p>
          <a:r>
            <a:rPr lang="fr-FR" dirty="0"/>
            <a:t>Appareillage et acquisition de prothèses (optiques, dentaires, auditifs…)</a:t>
          </a:r>
        </a:p>
      </dgm:t>
    </dgm:pt>
    <dgm:pt modelId="{D482EF61-4D95-4C2E-AB3C-AC358D1DC7DD}" type="parTrans" cxnId="{B2B6A683-1F12-42BF-A7E8-C66BC2F8E15A}">
      <dgm:prSet/>
      <dgm:spPr/>
      <dgm:t>
        <a:bodyPr/>
        <a:lstStyle/>
        <a:p>
          <a:endParaRPr lang="fr-FR"/>
        </a:p>
      </dgm:t>
    </dgm:pt>
    <dgm:pt modelId="{EA4081A5-E162-49AF-B087-8FFA8EEBF709}" type="sibTrans" cxnId="{B2B6A683-1F12-42BF-A7E8-C66BC2F8E15A}">
      <dgm:prSet/>
      <dgm:spPr/>
      <dgm:t>
        <a:bodyPr/>
        <a:lstStyle/>
        <a:p>
          <a:endParaRPr lang="fr-FR"/>
        </a:p>
      </dgm:t>
    </dgm:pt>
    <dgm:pt modelId="{3C0841C1-1DDF-4166-AF4E-7F62A9F801F6}">
      <dgm:prSet phldrT="[Texte]" phldr="0"/>
      <dgm:spPr/>
      <dgm:t>
        <a:bodyPr/>
        <a:lstStyle/>
        <a:p>
          <a:r>
            <a:rPr lang="fr-FR" dirty="0"/>
            <a:t>Hospitalisation</a:t>
          </a:r>
        </a:p>
      </dgm:t>
    </dgm:pt>
    <dgm:pt modelId="{21B4CA3A-7398-4021-9EF7-438C61BAE96A}" type="parTrans" cxnId="{5442F11D-6B06-456B-92A0-A814E306FD40}">
      <dgm:prSet/>
      <dgm:spPr/>
      <dgm:t>
        <a:bodyPr/>
        <a:lstStyle/>
        <a:p>
          <a:endParaRPr lang="fr-FR"/>
        </a:p>
      </dgm:t>
    </dgm:pt>
    <dgm:pt modelId="{BBF3E24E-82F3-4170-B561-88F09027E50B}" type="sibTrans" cxnId="{5442F11D-6B06-456B-92A0-A814E306FD40}">
      <dgm:prSet/>
      <dgm:spPr/>
      <dgm:t>
        <a:bodyPr/>
        <a:lstStyle/>
        <a:p>
          <a:endParaRPr lang="fr-FR"/>
        </a:p>
      </dgm:t>
    </dgm:pt>
    <dgm:pt modelId="{B140B06F-C507-4F21-9AB0-BBA7AF97A2F9}">
      <dgm:prSet/>
      <dgm:spPr/>
      <dgm:t>
        <a:bodyPr/>
        <a:lstStyle/>
        <a:p>
          <a:r>
            <a:rPr lang="fr-FR" dirty="0"/>
            <a:t>Les soins non pris en charge par le régime général (médecines douces, traitements et soins)</a:t>
          </a:r>
        </a:p>
      </dgm:t>
    </dgm:pt>
    <dgm:pt modelId="{16B71485-1189-427B-8931-64CFE03BCE5A}" type="parTrans" cxnId="{6A1A7D8E-43E1-41FF-9079-39EC517C1E4B}">
      <dgm:prSet/>
      <dgm:spPr/>
      <dgm:t>
        <a:bodyPr/>
        <a:lstStyle/>
        <a:p>
          <a:endParaRPr lang="fr-FR"/>
        </a:p>
      </dgm:t>
    </dgm:pt>
    <dgm:pt modelId="{B97E1CB8-5278-4544-AF94-CCF8F8D18FFD}" type="sibTrans" cxnId="{6A1A7D8E-43E1-41FF-9079-39EC517C1E4B}">
      <dgm:prSet/>
      <dgm:spPr/>
      <dgm:t>
        <a:bodyPr/>
        <a:lstStyle/>
        <a:p>
          <a:endParaRPr lang="fr-FR"/>
        </a:p>
      </dgm:t>
    </dgm:pt>
    <dgm:pt modelId="{0735E6B7-2367-402F-A67E-374315B0E709}" type="pres">
      <dgm:prSet presAssocID="{6A24D62B-C12D-416A-AE97-374CC8511FCF}" presName="Name0" presStyleCnt="0">
        <dgm:presLayoutVars>
          <dgm:dir/>
          <dgm:animLvl val="lvl"/>
          <dgm:resizeHandles val="exact"/>
        </dgm:presLayoutVars>
      </dgm:prSet>
      <dgm:spPr/>
    </dgm:pt>
    <dgm:pt modelId="{8977E5F3-793B-4979-A4B4-FECD652242F2}" type="pres">
      <dgm:prSet presAssocID="{1EF0D643-3E69-4B46-B05C-50712410E710}" presName="vertFlow" presStyleCnt="0"/>
      <dgm:spPr/>
    </dgm:pt>
    <dgm:pt modelId="{EF30702B-E2F4-4A78-A639-EDF10B87836B}" type="pres">
      <dgm:prSet presAssocID="{1EF0D643-3E69-4B46-B05C-50712410E710}" presName="header" presStyleLbl="node1" presStyleIdx="0" presStyleCnt="4"/>
      <dgm:spPr/>
    </dgm:pt>
    <dgm:pt modelId="{F3DB40B7-59AD-4440-9877-CA7DB9FB4D99}" type="pres">
      <dgm:prSet presAssocID="{1EF0D643-3E69-4B46-B05C-50712410E710}" presName="hSp" presStyleCnt="0"/>
      <dgm:spPr/>
    </dgm:pt>
    <dgm:pt modelId="{2886BFDE-478E-499C-9B22-A30E35129645}" type="pres">
      <dgm:prSet presAssocID="{359AC4F8-890F-47B2-B1D2-EF7283D62DE0}" presName="vertFlow" presStyleCnt="0"/>
      <dgm:spPr/>
    </dgm:pt>
    <dgm:pt modelId="{13DE31DA-7559-4CA3-8998-910659605968}" type="pres">
      <dgm:prSet presAssocID="{359AC4F8-890F-47B2-B1D2-EF7283D62DE0}" presName="header" presStyleLbl="node1" presStyleIdx="1" presStyleCnt="4"/>
      <dgm:spPr/>
    </dgm:pt>
    <dgm:pt modelId="{6015B935-5A4C-4AE3-9B23-4CE8EF4A7C59}" type="pres">
      <dgm:prSet presAssocID="{359AC4F8-890F-47B2-B1D2-EF7283D62DE0}" presName="hSp" presStyleCnt="0"/>
      <dgm:spPr/>
    </dgm:pt>
    <dgm:pt modelId="{BE515DD6-B4A8-483E-81EA-DEA0C392EDD3}" type="pres">
      <dgm:prSet presAssocID="{3C0841C1-1DDF-4166-AF4E-7F62A9F801F6}" presName="vertFlow" presStyleCnt="0"/>
      <dgm:spPr/>
    </dgm:pt>
    <dgm:pt modelId="{892FE79F-82D4-490D-9E69-C1B2F95D6529}" type="pres">
      <dgm:prSet presAssocID="{3C0841C1-1DDF-4166-AF4E-7F62A9F801F6}" presName="header" presStyleLbl="node1" presStyleIdx="2" presStyleCnt="4"/>
      <dgm:spPr/>
    </dgm:pt>
    <dgm:pt modelId="{738D40D4-8465-4CDB-AE57-DBD6877772CF}" type="pres">
      <dgm:prSet presAssocID="{3C0841C1-1DDF-4166-AF4E-7F62A9F801F6}" presName="hSp" presStyleCnt="0"/>
      <dgm:spPr/>
    </dgm:pt>
    <dgm:pt modelId="{68716F12-1C73-4730-8B2B-826A9231138E}" type="pres">
      <dgm:prSet presAssocID="{B140B06F-C507-4F21-9AB0-BBA7AF97A2F9}" presName="vertFlow" presStyleCnt="0"/>
      <dgm:spPr/>
    </dgm:pt>
    <dgm:pt modelId="{EF056CBF-C216-4DEB-9D96-CF5D5C6266F9}" type="pres">
      <dgm:prSet presAssocID="{B140B06F-C507-4F21-9AB0-BBA7AF97A2F9}" presName="header" presStyleLbl="node1" presStyleIdx="3" presStyleCnt="4"/>
      <dgm:spPr/>
    </dgm:pt>
  </dgm:ptLst>
  <dgm:cxnLst>
    <dgm:cxn modelId="{8F58D708-7B5C-4522-A884-46D66C2C4C43}" type="presOf" srcId="{1EF0D643-3E69-4B46-B05C-50712410E710}" destId="{EF30702B-E2F4-4A78-A639-EDF10B87836B}" srcOrd="0" destOrd="0" presId="urn:microsoft.com/office/officeart/2005/8/layout/lProcess1"/>
    <dgm:cxn modelId="{5442F11D-6B06-456B-92A0-A814E306FD40}" srcId="{6A24D62B-C12D-416A-AE97-374CC8511FCF}" destId="{3C0841C1-1DDF-4166-AF4E-7F62A9F801F6}" srcOrd="2" destOrd="0" parTransId="{21B4CA3A-7398-4021-9EF7-438C61BAE96A}" sibTransId="{BBF3E24E-82F3-4170-B561-88F09027E50B}"/>
    <dgm:cxn modelId="{9B9DE225-DAC7-4E01-BFAB-BECAAD85C690}" srcId="{6A24D62B-C12D-416A-AE97-374CC8511FCF}" destId="{1EF0D643-3E69-4B46-B05C-50712410E710}" srcOrd="0" destOrd="0" parTransId="{CBD7A642-0A92-405C-BD38-90946457448E}" sibTransId="{1ACD6136-C2D4-4265-9026-18C79922C845}"/>
    <dgm:cxn modelId="{37431155-73BA-48B9-A094-40EA40D4C538}" type="presOf" srcId="{B140B06F-C507-4F21-9AB0-BBA7AF97A2F9}" destId="{EF056CBF-C216-4DEB-9D96-CF5D5C6266F9}" srcOrd="0" destOrd="0" presId="urn:microsoft.com/office/officeart/2005/8/layout/lProcess1"/>
    <dgm:cxn modelId="{B2B6A683-1F12-42BF-A7E8-C66BC2F8E15A}" srcId="{6A24D62B-C12D-416A-AE97-374CC8511FCF}" destId="{359AC4F8-890F-47B2-B1D2-EF7283D62DE0}" srcOrd="1" destOrd="0" parTransId="{D482EF61-4D95-4C2E-AB3C-AC358D1DC7DD}" sibTransId="{EA4081A5-E162-49AF-B087-8FFA8EEBF709}"/>
    <dgm:cxn modelId="{43BD4689-97B0-4D18-94A3-B75E317A1157}" type="presOf" srcId="{359AC4F8-890F-47B2-B1D2-EF7283D62DE0}" destId="{13DE31DA-7559-4CA3-8998-910659605968}" srcOrd="0" destOrd="0" presId="urn:microsoft.com/office/officeart/2005/8/layout/lProcess1"/>
    <dgm:cxn modelId="{6A1A7D8E-43E1-41FF-9079-39EC517C1E4B}" srcId="{6A24D62B-C12D-416A-AE97-374CC8511FCF}" destId="{B140B06F-C507-4F21-9AB0-BBA7AF97A2F9}" srcOrd="3" destOrd="0" parTransId="{16B71485-1189-427B-8931-64CFE03BCE5A}" sibTransId="{B97E1CB8-5278-4544-AF94-CCF8F8D18FFD}"/>
    <dgm:cxn modelId="{4F95B58F-B864-432F-AEDA-77BBAB484308}" type="presOf" srcId="{3C0841C1-1DDF-4166-AF4E-7F62A9F801F6}" destId="{892FE79F-82D4-490D-9E69-C1B2F95D6529}" srcOrd="0" destOrd="0" presId="urn:microsoft.com/office/officeart/2005/8/layout/lProcess1"/>
    <dgm:cxn modelId="{4EBB1AF9-EC90-47F8-84F1-551B985262BD}" type="presOf" srcId="{6A24D62B-C12D-416A-AE97-374CC8511FCF}" destId="{0735E6B7-2367-402F-A67E-374315B0E709}" srcOrd="0" destOrd="0" presId="urn:microsoft.com/office/officeart/2005/8/layout/lProcess1"/>
    <dgm:cxn modelId="{80EE90F0-7812-4881-A0D0-FEB5CC987A55}" type="presParOf" srcId="{0735E6B7-2367-402F-A67E-374315B0E709}" destId="{8977E5F3-793B-4979-A4B4-FECD652242F2}" srcOrd="0" destOrd="0" presId="urn:microsoft.com/office/officeart/2005/8/layout/lProcess1"/>
    <dgm:cxn modelId="{34CE9433-7846-413A-9AB9-D03BE5504FE4}" type="presParOf" srcId="{8977E5F3-793B-4979-A4B4-FECD652242F2}" destId="{EF30702B-E2F4-4A78-A639-EDF10B87836B}" srcOrd="0" destOrd="0" presId="urn:microsoft.com/office/officeart/2005/8/layout/lProcess1"/>
    <dgm:cxn modelId="{54EE26FF-A3B7-4A75-93B0-305E05C6776D}" type="presParOf" srcId="{0735E6B7-2367-402F-A67E-374315B0E709}" destId="{F3DB40B7-59AD-4440-9877-CA7DB9FB4D99}" srcOrd="1" destOrd="0" presId="urn:microsoft.com/office/officeart/2005/8/layout/lProcess1"/>
    <dgm:cxn modelId="{6D179453-C1F7-4996-AD72-42E0562DBAEB}" type="presParOf" srcId="{0735E6B7-2367-402F-A67E-374315B0E709}" destId="{2886BFDE-478E-499C-9B22-A30E35129645}" srcOrd="2" destOrd="0" presId="urn:microsoft.com/office/officeart/2005/8/layout/lProcess1"/>
    <dgm:cxn modelId="{DDDB2E70-2A7A-4F08-A1B4-3A69AA91C7F2}" type="presParOf" srcId="{2886BFDE-478E-499C-9B22-A30E35129645}" destId="{13DE31DA-7559-4CA3-8998-910659605968}" srcOrd="0" destOrd="0" presId="urn:microsoft.com/office/officeart/2005/8/layout/lProcess1"/>
    <dgm:cxn modelId="{E07BFE7F-DD72-4A5E-B4DE-7EAE07F75436}" type="presParOf" srcId="{0735E6B7-2367-402F-A67E-374315B0E709}" destId="{6015B935-5A4C-4AE3-9B23-4CE8EF4A7C59}" srcOrd="3" destOrd="0" presId="urn:microsoft.com/office/officeart/2005/8/layout/lProcess1"/>
    <dgm:cxn modelId="{EB130396-06CA-4F06-9850-733E0EC8021A}" type="presParOf" srcId="{0735E6B7-2367-402F-A67E-374315B0E709}" destId="{BE515DD6-B4A8-483E-81EA-DEA0C392EDD3}" srcOrd="4" destOrd="0" presId="urn:microsoft.com/office/officeart/2005/8/layout/lProcess1"/>
    <dgm:cxn modelId="{568F1BE5-A419-4395-BE42-5F216D4EE611}" type="presParOf" srcId="{BE515DD6-B4A8-483E-81EA-DEA0C392EDD3}" destId="{892FE79F-82D4-490D-9E69-C1B2F95D6529}" srcOrd="0" destOrd="0" presId="urn:microsoft.com/office/officeart/2005/8/layout/lProcess1"/>
    <dgm:cxn modelId="{352AA978-A6CD-4CC9-BE7D-3C95B6A42D78}" type="presParOf" srcId="{0735E6B7-2367-402F-A67E-374315B0E709}" destId="{738D40D4-8465-4CDB-AE57-DBD6877772CF}" srcOrd="5" destOrd="0" presId="urn:microsoft.com/office/officeart/2005/8/layout/lProcess1"/>
    <dgm:cxn modelId="{AD8DF142-59D0-45A2-B51F-A1F0BD7E3DE4}" type="presParOf" srcId="{0735E6B7-2367-402F-A67E-374315B0E709}" destId="{68716F12-1C73-4730-8B2B-826A9231138E}" srcOrd="6" destOrd="0" presId="urn:microsoft.com/office/officeart/2005/8/layout/lProcess1"/>
    <dgm:cxn modelId="{4C2DB562-2BE4-4ACB-A5DB-F134BEA57C0C}" type="presParOf" srcId="{68716F12-1C73-4730-8B2B-826A9231138E}" destId="{EF056CBF-C216-4DEB-9D96-CF5D5C6266F9}" srcOrd="0"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CEBD2-C8BB-4DC8-9468-9556185DFB3C}">
      <dsp:nvSpPr>
        <dsp:cNvPr id="0" name=""/>
        <dsp:cNvSpPr/>
      </dsp:nvSpPr>
      <dsp:spPr>
        <a:xfrm>
          <a:off x="2846973" y="468"/>
          <a:ext cx="1433927" cy="143392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Levier en matière de politique des ressources humaines  et du dialogue social</a:t>
          </a:r>
        </a:p>
      </dsp:txBody>
      <dsp:txXfrm>
        <a:off x="3056967" y="210462"/>
        <a:ext cx="1013939" cy="1013939"/>
      </dsp:txXfrm>
    </dsp:sp>
    <dsp:sp modelId="{F7D281C6-D724-474A-A042-99046F4A5AB8}">
      <dsp:nvSpPr>
        <dsp:cNvPr id="0" name=""/>
        <dsp:cNvSpPr/>
      </dsp:nvSpPr>
      <dsp:spPr>
        <a:xfrm rot="2160000">
          <a:off x="4235888" y="1102595"/>
          <a:ext cx="382459" cy="48395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4246845" y="1165664"/>
        <a:ext cx="267721" cy="290370"/>
      </dsp:txXfrm>
    </dsp:sp>
    <dsp:sp modelId="{697053B7-B5AA-4F9D-BE82-39B29CADC1AF}">
      <dsp:nvSpPr>
        <dsp:cNvPr id="0" name=""/>
        <dsp:cNvSpPr/>
      </dsp:nvSpPr>
      <dsp:spPr>
        <a:xfrm>
          <a:off x="4590850" y="1267469"/>
          <a:ext cx="1433927" cy="1433927"/>
        </a:xfrm>
        <a:prstGeom prst="ellips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Outil pour renforcer l’attractivité au sein de la collectivité</a:t>
          </a:r>
        </a:p>
      </dsp:txBody>
      <dsp:txXfrm>
        <a:off x="4800844" y="1477463"/>
        <a:ext cx="1013939" cy="1013939"/>
      </dsp:txXfrm>
    </dsp:sp>
    <dsp:sp modelId="{E611F68A-0034-4C12-AC12-12F66FBC69B2}">
      <dsp:nvSpPr>
        <dsp:cNvPr id="0" name=""/>
        <dsp:cNvSpPr/>
      </dsp:nvSpPr>
      <dsp:spPr>
        <a:xfrm rot="6480000">
          <a:off x="4786878" y="2757188"/>
          <a:ext cx="382459" cy="483950"/>
        </a:xfrm>
        <a:prstGeom prst="rightArrow">
          <a:avLst>
            <a:gd name="adj1" fmla="val 60000"/>
            <a:gd name="adj2" fmla="val 50000"/>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4861975" y="2799417"/>
        <a:ext cx="267721" cy="290370"/>
      </dsp:txXfrm>
    </dsp:sp>
    <dsp:sp modelId="{9A95F838-5B39-42D8-8756-7C6B24CA617E}">
      <dsp:nvSpPr>
        <dsp:cNvPr id="0" name=""/>
        <dsp:cNvSpPr/>
      </dsp:nvSpPr>
      <dsp:spPr>
        <a:xfrm>
          <a:off x="3924748" y="3317520"/>
          <a:ext cx="1433927" cy="1433927"/>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Eviter la précarité en cas d’absence pour raison de santé (prévoyance)</a:t>
          </a:r>
        </a:p>
      </dsp:txBody>
      <dsp:txXfrm>
        <a:off x="4134742" y="3527514"/>
        <a:ext cx="1013939" cy="1013939"/>
      </dsp:txXfrm>
    </dsp:sp>
    <dsp:sp modelId="{E1D7C591-7C0A-4234-A247-5C61C12248DA}">
      <dsp:nvSpPr>
        <dsp:cNvPr id="0" name=""/>
        <dsp:cNvSpPr/>
      </dsp:nvSpPr>
      <dsp:spPr>
        <a:xfrm rot="10800000">
          <a:off x="3383531" y="3792508"/>
          <a:ext cx="382459" cy="483950"/>
        </a:xfrm>
        <a:prstGeom prst="righ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3498269" y="3889298"/>
        <a:ext cx="267721" cy="290370"/>
      </dsp:txXfrm>
    </dsp:sp>
    <dsp:sp modelId="{A668264C-8568-4911-B598-EAD8A2D004D2}">
      <dsp:nvSpPr>
        <dsp:cNvPr id="0" name=""/>
        <dsp:cNvSpPr/>
      </dsp:nvSpPr>
      <dsp:spPr>
        <a:xfrm>
          <a:off x="1769198" y="3317520"/>
          <a:ext cx="1433927" cy="1433927"/>
        </a:xfrm>
        <a:prstGeom prst="ellips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Réduire les inégalités face à l’accès aux soins (santé)</a:t>
          </a:r>
        </a:p>
      </dsp:txBody>
      <dsp:txXfrm>
        <a:off x="1979192" y="3527514"/>
        <a:ext cx="1013939" cy="1013939"/>
      </dsp:txXfrm>
    </dsp:sp>
    <dsp:sp modelId="{4823B13B-FA0E-4632-BD59-B79230120C07}">
      <dsp:nvSpPr>
        <dsp:cNvPr id="0" name=""/>
        <dsp:cNvSpPr/>
      </dsp:nvSpPr>
      <dsp:spPr>
        <a:xfrm rot="15120000">
          <a:off x="1965226" y="2777778"/>
          <a:ext cx="382459" cy="483950"/>
        </a:xfrm>
        <a:prstGeom prst="rightArrow">
          <a:avLst>
            <a:gd name="adj1" fmla="val 60000"/>
            <a:gd name="adj2" fmla="val 50000"/>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2040323" y="2929129"/>
        <a:ext cx="267721" cy="290370"/>
      </dsp:txXfrm>
    </dsp:sp>
    <dsp:sp modelId="{9B1E3682-B59B-460D-B75E-6BB9355FC95F}">
      <dsp:nvSpPr>
        <dsp:cNvPr id="0" name=""/>
        <dsp:cNvSpPr/>
      </dsp:nvSpPr>
      <dsp:spPr>
        <a:xfrm>
          <a:off x="1103096" y="1267469"/>
          <a:ext cx="1433927" cy="1433927"/>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Contribuer à la santé globale/ générale des agents</a:t>
          </a:r>
        </a:p>
        <a:p>
          <a:pPr marL="0" lvl="0" indent="0" algn="ctr" defTabSz="444500">
            <a:lnSpc>
              <a:spcPct val="90000"/>
            </a:lnSpc>
            <a:spcBef>
              <a:spcPct val="0"/>
            </a:spcBef>
            <a:spcAft>
              <a:spcPct val="35000"/>
            </a:spcAft>
            <a:buNone/>
          </a:pPr>
          <a:r>
            <a:rPr lang="fr-FR" sz="1000" kern="1200" dirty="0"/>
            <a:t>(effets potentiels sur l’absentéisme)</a:t>
          </a:r>
        </a:p>
      </dsp:txBody>
      <dsp:txXfrm>
        <a:off x="1313090" y="1477463"/>
        <a:ext cx="1013939" cy="1013939"/>
      </dsp:txXfrm>
    </dsp:sp>
    <dsp:sp modelId="{1391C90E-1CB7-4ABF-ACA3-7C1B342F2B34}">
      <dsp:nvSpPr>
        <dsp:cNvPr id="0" name=""/>
        <dsp:cNvSpPr/>
      </dsp:nvSpPr>
      <dsp:spPr>
        <a:xfrm rot="19440000">
          <a:off x="2492011" y="1115320"/>
          <a:ext cx="382459" cy="483950"/>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2502968" y="1245831"/>
        <a:ext cx="267721" cy="290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CEBD2-C8BB-4DC8-9468-9556185DFB3C}">
      <dsp:nvSpPr>
        <dsp:cNvPr id="0" name=""/>
        <dsp:cNvSpPr/>
      </dsp:nvSpPr>
      <dsp:spPr>
        <a:xfrm>
          <a:off x="2846973" y="468"/>
          <a:ext cx="1433927" cy="143392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Accès aux soins en limitant le reste à charge (santé)</a:t>
          </a:r>
        </a:p>
      </dsp:txBody>
      <dsp:txXfrm>
        <a:off x="3056967" y="210462"/>
        <a:ext cx="1013939" cy="1013939"/>
      </dsp:txXfrm>
    </dsp:sp>
    <dsp:sp modelId="{F7D281C6-D724-474A-A042-99046F4A5AB8}">
      <dsp:nvSpPr>
        <dsp:cNvPr id="0" name=""/>
        <dsp:cNvSpPr/>
      </dsp:nvSpPr>
      <dsp:spPr>
        <a:xfrm rot="2160000">
          <a:off x="4235888" y="1102595"/>
          <a:ext cx="382459" cy="4839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4246845" y="1165664"/>
        <a:ext cx="267721" cy="290370"/>
      </dsp:txXfrm>
    </dsp:sp>
    <dsp:sp modelId="{697053B7-B5AA-4F9D-BE82-39B29CADC1AF}">
      <dsp:nvSpPr>
        <dsp:cNvPr id="0" name=""/>
        <dsp:cNvSpPr/>
      </dsp:nvSpPr>
      <dsp:spPr>
        <a:xfrm>
          <a:off x="4590850" y="1267469"/>
          <a:ext cx="1433927" cy="1433927"/>
        </a:xfrm>
        <a:prstGeom prst="ellips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Disposer d’une couverture assurantielle en cas d’absence pour raison de santé (prévoyance)</a:t>
          </a:r>
        </a:p>
      </dsp:txBody>
      <dsp:txXfrm>
        <a:off x="4800844" y="1477463"/>
        <a:ext cx="1013939" cy="1013939"/>
      </dsp:txXfrm>
    </dsp:sp>
    <dsp:sp modelId="{E611F68A-0034-4C12-AC12-12F66FBC69B2}">
      <dsp:nvSpPr>
        <dsp:cNvPr id="0" name=""/>
        <dsp:cNvSpPr/>
      </dsp:nvSpPr>
      <dsp:spPr>
        <a:xfrm rot="6480000">
          <a:off x="4786878" y="2757188"/>
          <a:ext cx="382459" cy="483950"/>
        </a:xfrm>
        <a:prstGeom prst="rightArrow">
          <a:avLst>
            <a:gd name="adj1" fmla="val 60000"/>
            <a:gd name="adj2" fmla="val 5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4861975" y="2799417"/>
        <a:ext cx="267721" cy="290370"/>
      </dsp:txXfrm>
    </dsp:sp>
    <dsp:sp modelId="{9A95F838-5B39-42D8-8756-7C6B24CA617E}">
      <dsp:nvSpPr>
        <dsp:cNvPr id="0" name=""/>
        <dsp:cNvSpPr/>
      </dsp:nvSpPr>
      <dsp:spPr>
        <a:xfrm>
          <a:off x="3924748" y="3317520"/>
          <a:ext cx="1433927" cy="1433927"/>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Pouvoir d’achat préservé </a:t>
          </a:r>
        </a:p>
        <a:p>
          <a:pPr marL="0" lvl="0" indent="0" algn="ctr" defTabSz="444500">
            <a:lnSpc>
              <a:spcPct val="90000"/>
            </a:lnSpc>
            <a:spcBef>
              <a:spcPct val="0"/>
            </a:spcBef>
            <a:spcAft>
              <a:spcPct val="35000"/>
            </a:spcAft>
            <a:buNone/>
          </a:pPr>
          <a:r>
            <a:rPr lang="fr-FR" sz="1000" kern="1200" dirty="0"/>
            <a:t>(couverture + participation employeur)</a:t>
          </a:r>
        </a:p>
      </dsp:txBody>
      <dsp:txXfrm>
        <a:off x="4134742" y="3527514"/>
        <a:ext cx="1013939" cy="1013939"/>
      </dsp:txXfrm>
    </dsp:sp>
    <dsp:sp modelId="{E1D7C591-7C0A-4234-A247-5C61C12248DA}">
      <dsp:nvSpPr>
        <dsp:cNvPr id="0" name=""/>
        <dsp:cNvSpPr/>
      </dsp:nvSpPr>
      <dsp:spPr>
        <a:xfrm rot="10800000">
          <a:off x="3383531" y="3792508"/>
          <a:ext cx="382459" cy="483950"/>
        </a:xfrm>
        <a:prstGeom prst="rightArrow">
          <a:avLst>
            <a:gd name="adj1" fmla="val 60000"/>
            <a:gd name="adj2" fmla="val 5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3498269" y="3889298"/>
        <a:ext cx="267721" cy="290370"/>
      </dsp:txXfrm>
    </dsp:sp>
    <dsp:sp modelId="{A668264C-8568-4911-B598-EAD8A2D004D2}">
      <dsp:nvSpPr>
        <dsp:cNvPr id="0" name=""/>
        <dsp:cNvSpPr/>
      </dsp:nvSpPr>
      <dsp:spPr>
        <a:xfrm>
          <a:off x="1769198" y="3317520"/>
          <a:ext cx="1433927" cy="1433927"/>
        </a:xfrm>
        <a:prstGeom prst="ellips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En cas de convention de participation sentiment d’appartenance</a:t>
          </a:r>
        </a:p>
      </dsp:txBody>
      <dsp:txXfrm>
        <a:off x="1979192" y="3527514"/>
        <a:ext cx="1013939" cy="1013939"/>
      </dsp:txXfrm>
    </dsp:sp>
    <dsp:sp modelId="{4823B13B-FA0E-4632-BD59-B79230120C07}">
      <dsp:nvSpPr>
        <dsp:cNvPr id="0" name=""/>
        <dsp:cNvSpPr/>
      </dsp:nvSpPr>
      <dsp:spPr>
        <a:xfrm rot="15120000">
          <a:off x="1965226" y="2777778"/>
          <a:ext cx="382459" cy="483950"/>
        </a:xfrm>
        <a:prstGeom prst="rightArrow">
          <a:avLst>
            <a:gd name="adj1" fmla="val 60000"/>
            <a:gd name="adj2" fmla="val 5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2040323" y="2929129"/>
        <a:ext cx="267721" cy="290370"/>
      </dsp:txXfrm>
    </dsp:sp>
    <dsp:sp modelId="{9B1E3682-B59B-460D-B75E-6BB9355FC95F}">
      <dsp:nvSpPr>
        <dsp:cNvPr id="0" name=""/>
        <dsp:cNvSpPr/>
      </dsp:nvSpPr>
      <dsp:spPr>
        <a:xfrm>
          <a:off x="1103096" y="1267469"/>
          <a:ext cx="1433927" cy="143392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Santé préservée</a:t>
          </a:r>
        </a:p>
      </dsp:txBody>
      <dsp:txXfrm>
        <a:off x="1313090" y="1477463"/>
        <a:ext cx="1013939" cy="1013939"/>
      </dsp:txXfrm>
    </dsp:sp>
    <dsp:sp modelId="{1391C90E-1CB7-4ABF-ACA3-7C1B342F2B34}">
      <dsp:nvSpPr>
        <dsp:cNvPr id="0" name=""/>
        <dsp:cNvSpPr/>
      </dsp:nvSpPr>
      <dsp:spPr>
        <a:xfrm rot="19440000">
          <a:off x="2492011" y="1115320"/>
          <a:ext cx="382459" cy="483950"/>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2502968" y="1245831"/>
        <a:ext cx="267721" cy="29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D7DCC-7944-44F8-A84C-91890ECCFD4D}">
      <dsp:nvSpPr>
        <dsp:cNvPr id="0" name=""/>
        <dsp:cNvSpPr/>
      </dsp:nvSpPr>
      <dsp:spPr>
        <a:xfrm>
          <a:off x="1642381" y="193046"/>
          <a:ext cx="3831233" cy="13305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3ECBC-EC4D-41A1-934E-EC1745C0BEDD}">
      <dsp:nvSpPr>
        <dsp:cNvPr id="0" name=""/>
        <dsp:cNvSpPr/>
      </dsp:nvSpPr>
      <dsp:spPr>
        <a:xfrm>
          <a:off x="3192693" y="3451079"/>
          <a:ext cx="742487" cy="475191"/>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607F5-E4FB-490B-93B1-3680C534CBF5}">
      <dsp:nvSpPr>
        <dsp:cNvPr id="0" name=""/>
        <dsp:cNvSpPr/>
      </dsp:nvSpPr>
      <dsp:spPr>
        <a:xfrm>
          <a:off x="1781968" y="3831233"/>
          <a:ext cx="3563937" cy="89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t>TOUS LES AGENTS DE LA COLLECTIVITE SANS CONDITION D’ANCIENNETE</a:t>
          </a:r>
        </a:p>
      </dsp:txBody>
      <dsp:txXfrm>
        <a:off x="1781968" y="3831233"/>
        <a:ext cx="3563937" cy="890984"/>
      </dsp:txXfrm>
    </dsp:sp>
    <dsp:sp modelId="{C66697E9-9D31-4326-9243-93920FDD33BA}">
      <dsp:nvSpPr>
        <dsp:cNvPr id="0" name=""/>
        <dsp:cNvSpPr/>
      </dsp:nvSpPr>
      <dsp:spPr>
        <a:xfrm>
          <a:off x="3035286" y="1626343"/>
          <a:ext cx="1336476" cy="133647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Agents titulaires affiliés à l’IRCANTEC</a:t>
          </a:r>
        </a:p>
      </dsp:txBody>
      <dsp:txXfrm>
        <a:off x="3231008" y="1822065"/>
        <a:ext cx="945032" cy="945032"/>
      </dsp:txXfrm>
    </dsp:sp>
    <dsp:sp modelId="{2873EFAF-8AC0-48C5-B840-3EAF61A68171}">
      <dsp:nvSpPr>
        <dsp:cNvPr id="0" name=""/>
        <dsp:cNvSpPr/>
      </dsp:nvSpPr>
      <dsp:spPr>
        <a:xfrm>
          <a:off x="2078963" y="623689"/>
          <a:ext cx="1336476" cy="13364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Agents titulaires, stagiaires affiliés à la CNRACL</a:t>
          </a:r>
        </a:p>
      </dsp:txBody>
      <dsp:txXfrm>
        <a:off x="2274685" y="819411"/>
        <a:ext cx="945032" cy="945032"/>
      </dsp:txXfrm>
    </dsp:sp>
    <dsp:sp modelId="{76C5F144-7DCF-41A5-B2C7-D2D03F936825}">
      <dsp:nvSpPr>
        <dsp:cNvPr id="0" name=""/>
        <dsp:cNvSpPr/>
      </dsp:nvSpPr>
      <dsp:spPr>
        <a:xfrm>
          <a:off x="3445139" y="300558"/>
          <a:ext cx="1336476" cy="133647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Agents contractuels de droit public/ droit privé</a:t>
          </a:r>
          <a:r>
            <a:rPr lang="fr-FR" sz="1300" kern="1200" cap="small" baseline="30000" dirty="0"/>
            <a:t>1</a:t>
          </a:r>
          <a:endParaRPr lang="fr-FR" sz="1300" kern="1200" dirty="0"/>
        </a:p>
      </dsp:txBody>
      <dsp:txXfrm>
        <a:off x="3640861" y="496280"/>
        <a:ext cx="945032" cy="945032"/>
      </dsp:txXfrm>
    </dsp:sp>
    <dsp:sp modelId="{7F9493AB-F4C3-41E6-85B1-707A5C6C8B5F}">
      <dsp:nvSpPr>
        <dsp:cNvPr id="0" name=""/>
        <dsp:cNvSpPr/>
      </dsp:nvSpPr>
      <dsp:spPr>
        <a:xfrm>
          <a:off x="1484973" y="195284"/>
          <a:ext cx="4157927" cy="332634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F1E9-5AEB-41FD-BDE3-A0D0FE764056}">
      <dsp:nvSpPr>
        <dsp:cNvPr id="0" name=""/>
        <dsp:cNvSpPr/>
      </dsp:nvSpPr>
      <dsp:spPr>
        <a:xfrm>
          <a:off x="-4886222" y="-754377"/>
          <a:ext cx="5863277" cy="5863277"/>
        </a:xfrm>
        <a:prstGeom prst="blockArc">
          <a:avLst>
            <a:gd name="adj1" fmla="val 18900000"/>
            <a:gd name="adj2" fmla="val 2700000"/>
            <a:gd name="adj3" fmla="val 36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E4F31-499B-419B-BCF0-1C41F263C9E7}">
      <dsp:nvSpPr>
        <dsp:cNvPr id="0" name=""/>
        <dsp:cNvSpPr/>
      </dsp:nvSpPr>
      <dsp:spPr>
        <a:xfrm>
          <a:off x="800470" y="622087"/>
          <a:ext cx="5974925" cy="12439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7425" tIns="40640" rIns="40640" bIns="40640" numCol="1" spcCol="1270" anchor="ctr" anchorCtr="0">
          <a:noAutofit/>
        </a:bodyPr>
        <a:lstStyle/>
        <a:p>
          <a:pPr marL="0" lvl="0" indent="0" algn="l" defTabSz="711200">
            <a:lnSpc>
              <a:spcPct val="90000"/>
            </a:lnSpc>
            <a:spcBef>
              <a:spcPct val="0"/>
            </a:spcBef>
            <a:spcAft>
              <a:spcPct val="35000"/>
            </a:spcAft>
            <a:buNone/>
          </a:pPr>
          <a:r>
            <a:rPr lang="fr-FR" sz="1600" u="sng" kern="1200" dirty="0">
              <a:solidFill>
                <a:schemeClr val="tx1"/>
              </a:solidFill>
              <a:latin typeface="Verdana" panose="020B0604030504040204" pitchFamily="34" charset="0"/>
              <a:ea typeface="Verdana" panose="020B0604030504040204" pitchFamily="34" charset="0"/>
            </a:rPr>
            <a:t>Incapacité temporaire de travail</a:t>
          </a:r>
        </a:p>
        <a:p>
          <a:pPr marL="0" lvl="0" indent="0" algn="l" defTabSz="711200">
            <a:lnSpc>
              <a:spcPct val="90000"/>
            </a:lnSpc>
            <a:spcBef>
              <a:spcPct val="0"/>
            </a:spcBef>
            <a:spcAft>
              <a:spcPct val="35000"/>
            </a:spcAft>
            <a:buNone/>
          </a:pPr>
          <a:r>
            <a:rPr lang="fr-FR" sz="1600" kern="1200" dirty="0">
              <a:solidFill>
                <a:schemeClr val="tx1"/>
              </a:solidFill>
              <a:latin typeface="Verdana" panose="020B0604030504040204" pitchFamily="34" charset="0"/>
              <a:ea typeface="Verdana" panose="020B0604030504040204" pitchFamily="34" charset="0"/>
            </a:rPr>
            <a:t>90% net de la rémunération (Traitement indiciaire+ Nouvelle bonification indiciaire+ Régime indemnitaire)</a:t>
          </a:r>
        </a:p>
      </dsp:txBody>
      <dsp:txXfrm>
        <a:off x="800470" y="622087"/>
        <a:ext cx="5974925" cy="1243999"/>
      </dsp:txXfrm>
    </dsp:sp>
    <dsp:sp modelId="{911578A8-09EA-433B-B8AA-D08E3279E038}">
      <dsp:nvSpPr>
        <dsp:cNvPr id="0" name=""/>
        <dsp:cNvSpPr/>
      </dsp:nvSpPr>
      <dsp:spPr>
        <a:xfrm>
          <a:off x="22970" y="466587"/>
          <a:ext cx="1554999" cy="155499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9F0DC-A9A6-4BD8-86A6-4F16FB23BF18}">
      <dsp:nvSpPr>
        <dsp:cNvPr id="0" name=""/>
        <dsp:cNvSpPr/>
      </dsp:nvSpPr>
      <dsp:spPr>
        <a:xfrm>
          <a:off x="750758" y="2464786"/>
          <a:ext cx="5974925" cy="12439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7425" tIns="40640" rIns="40640" bIns="40640" numCol="1" spcCol="1270" anchor="ctr" anchorCtr="0">
          <a:noAutofit/>
        </a:bodyPr>
        <a:lstStyle/>
        <a:p>
          <a:pPr marL="0" lvl="0" indent="0" algn="l" defTabSz="711200">
            <a:lnSpc>
              <a:spcPct val="90000"/>
            </a:lnSpc>
            <a:spcBef>
              <a:spcPct val="0"/>
            </a:spcBef>
            <a:spcAft>
              <a:spcPct val="35000"/>
            </a:spcAft>
            <a:buNone/>
          </a:pPr>
          <a:endParaRPr lang="fr-FR" sz="1600" kern="1200" dirty="0">
            <a:solidFill>
              <a:schemeClr val="tx1"/>
            </a:solidFill>
            <a:latin typeface="Verdana" panose="020B0604030504040204" pitchFamily="34" charset="0"/>
            <a:ea typeface="Verdana" panose="020B0604030504040204" pitchFamily="34" charset="0"/>
          </a:endParaRPr>
        </a:p>
        <a:p>
          <a:pPr marL="0" lvl="0" indent="0" algn="l" defTabSz="711200">
            <a:lnSpc>
              <a:spcPct val="90000"/>
            </a:lnSpc>
            <a:spcBef>
              <a:spcPct val="0"/>
            </a:spcBef>
            <a:spcAft>
              <a:spcPct val="35000"/>
            </a:spcAft>
            <a:buNone/>
          </a:pPr>
          <a:endParaRPr lang="fr-FR" sz="1600" kern="1200" dirty="0">
            <a:solidFill>
              <a:schemeClr val="tx1"/>
            </a:solidFill>
            <a:latin typeface="Verdana" panose="020B0604030504040204" pitchFamily="34" charset="0"/>
            <a:ea typeface="Verdana" panose="020B0604030504040204" pitchFamily="34" charset="0"/>
          </a:endParaRPr>
        </a:p>
        <a:p>
          <a:pPr marL="0" lvl="0" indent="0" algn="l" defTabSz="711200">
            <a:lnSpc>
              <a:spcPct val="90000"/>
            </a:lnSpc>
            <a:spcBef>
              <a:spcPct val="0"/>
            </a:spcBef>
            <a:spcAft>
              <a:spcPct val="35000"/>
            </a:spcAft>
            <a:buNone/>
          </a:pPr>
          <a:r>
            <a:rPr lang="fr-FR" sz="1600" u="sng" kern="1200" dirty="0">
              <a:solidFill>
                <a:schemeClr val="tx1"/>
              </a:solidFill>
              <a:latin typeface="Verdana" panose="020B0604030504040204" pitchFamily="34" charset="0"/>
              <a:ea typeface="Verdana" panose="020B0604030504040204" pitchFamily="34" charset="0"/>
            </a:rPr>
            <a:t>Invalidité</a:t>
          </a:r>
        </a:p>
        <a:p>
          <a:pPr marL="0" lvl="0" indent="0" algn="l" defTabSz="711200">
            <a:lnSpc>
              <a:spcPct val="90000"/>
            </a:lnSpc>
            <a:spcBef>
              <a:spcPct val="0"/>
            </a:spcBef>
            <a:spcAft>
              <a:spcPct val="35000"/>
            </a:spcAft>
            <a:buNone/>
          </a:pPr>
          <a:r>
            <a:rPr lang="fr-FR" sz="1600" kern="1200" dirty="0">
              <a:solidFill>
                <a:schemeClr val="tx1"/>
              </a:solidFill>
              <a:latin typeface="Verdana" panose="020B0604030504040204" pitchFamily="34" charset="0"/>
              <a:ea typeface="Verdana" panose="020B0604030504040204" pitchFamily="34" charset="0"/>
            </a:rPr>
            <a:t>90% net de la rémunération (</a:t>
          </a:r>
          <a:r>
            <a:rPr lang="fr-FR" sz="1600" kern="1200">
              <a:solidFill>
                <a:schemeClr val="tx1"/>
              </a:solidFill>
              <a:latin typeface="Verdana" panose="020B0604030504040204" pitchFamily="34" charset="0"/>
              <a:ea typeface="Verdana" panose="020B0604030504040204" pitchFamily="34" charset="0"/>
            </a:rPr>
            <a:t>Traitement indiciaire+ </a:t>
          </a:r>
          <a:r>
            <a:rPr lang="fr-FR" sz="1600" kern="1200" dirty="0">
              <a:solidFill>
                <a:schemeClr val="tx1"/>
              </a:solidFill>
              <a:latin typeface="Verdana" panose="020B0604030504040204" pitchFamily="34" charset="0"/>
              <a:ea typeface="Verdana" panose="020B0604030504040204" pitchFamily="34" charset="0"/>
            </a:rPr>
            <a:t>Nouvelle bonification indiciaire+ Régime indemnitaire)</a:t>
          </a:r>
        </a:p>
        <a:p>
          <a:pPr marL="0" lvl="0" indent="0" algn="l" defTabSz="711200">
            <a:lnSpc>
              <a:spcPct val="90000"/>
            </a:lnSpc>
            <a:spcBef>
              <a:spcPct val="0"/>
            </a:spcBef>
            <a:spcAft>
              <a:spcPct val="35000"/>
            </a:spcAft>
            <a:buNone/>
          </a:pPr>
          <a:endParaRPr lang="fr-FR" sz="1300" kern="1200" dirty="0">
            <a:solidFill>
              <a:schemeClr val="tx1"/>
            </a:solidFill>
          </a:endParaRPr>
        </a:p>
        <a:p>
          <a:pPr marL="0" lvl="0" indent="0" algn="l" defTabSz="711200">
            <a:lnSpc>
              <a:spcPct val="90000"/>
            </a:lnSpc>
            <a:spcBef>
              <a:spcPct val="0"/>
            </a:spcBef>
            <a:spcAft>
              <a:spcPct val="35000"/>
            </a:spcAft>
            <a:buNone/>
          </a:pPr>
          <a:endParaRPr lang="fr-FR" sz="1300" kern="1200" dirty="0">
            <a:solidFill>
              <a:schemeClr val="tx1"/>
            </a:solidFill>
          </a:endParaRPr>
        </a:p>
      </dsp:txBody>
      <dsp:txXfrm>
        <a:off x="750758" y="2464786"/>
        <a:ext cx="5974925" cy="1243999"/>
      </dsp:txXfrm>
    </dsp:sp>
    <dsp:sp modelId="{05EDC657-2026-4FAE-8384-CFCCF494E6B9}">
      <dsp:nvSpPr>
        <dsp:cNvPr id="0" name=""/>
        <dsp:cNvSpPr/>
      </dsp:nvSpPr>
      <dsp:spPr>
        <a:xfrm>
          <a:off x="22970" y="2332935"/>
          <a:ext cx="1554999" cy="15549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F1E9-5AEB-41FD-BDE3-A0D0FE764056}">
      <dsp:nvSpPr>
        <dsp:cNvPr id="0" name=""/>
        <dsp:cNvSpPr/>
      </dsp:nvSpPr>
      <dsp:spPr>
        <a:xfrm>
          <a:off x="-4214595" y="-646677"/>
          <a:ext cx="5021711" cy="5021711"/>
        </a:xfrm>
        <a:prstGeom prst="blockArc">
          <a:avLst>
            <a:gd name="adj1" fmla="val 18900000"/>
            <a:gd name="adj2" fmla="val 2700000"/>
            <a:gd name="adj3" fmla="val 43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E4F31-499B-419B-BCF0-1C41F263C9E7}">
      <dsp:nvSpPr>
        <dsp:cNvPr id="0" name=""/>
        <dsp:cNvSpPr/>
      </dsp:nvSpPr>
      <dsp:spPr>
        <a:xfrm>
          <a:off x="519061" y="372835"/>
          <a:ext cx="4854343" cy="7456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877" tIns="83820" rIns="83820" bIns="83820" numCol="1" spcCol="1270" anchor="ctr" anchorCtr="0">
          <a:noAutofit/>
        </a:bodyPr>
        <a:lstStyle/>
        <a:p>
          <a:pPr marL="0" lvl="0" indent="0" algn="l" defTabSz="1466850">
            <a:lnSpc>
              <a:spcPct val="90000"/>
            </a:lnSpc>
            <a:spcBef>
              <a:spcPct val="0"/>
            </a:spcBef>
            <a:spcAft>
              <a:spcPct val="35000"/>
            </a:spcAft>
            <a:buNone/>
          </a:pPr>
          <a:r>
            <a:rPr lang="fr-FR" sz="3300" kern="1200" dirty="0"/>
            <a:t>Maternité </a:t>
          </a:r>
        </a:p>
      </dsp:txBody>
      <dsp:txXfrm>
        <a:off x="519061" y="372835"/>
        <a:ext cx="4854343" cy="745671"/>
      </dsp:txXfrm>
    </dsp:sp>
    <dsp:sp modelId="{911578A8-09EA-433B-B8AA-D08E3279E038}">
      <dsp:nvSpPr>
        <dsp:cNvPr id="0" name=""/>
        <dsp:cNvSpPr/>
      </dsp:nvSpPr>
      <dsp:spPr>
        <a:xfrm>
          <a:off x="53017" y="279626"/>
          <a:ext cx="932089" cy="93208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9F0DC-A9A6-4BD8-86A6-4F16FB23BF18}">
      <dsp:nvSpPr>
        <dsp:cNvPr id="0" name=""/>
        <dsp:cNvSpPr/>
      </dsp:nvSpPr>
      <dsp:spPr>
        <a:xfrm>
          <a:off x="790113" y="1491342"/>
          <a:ext cx="4583292" cy="74567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877" tIns="83820" rIns="83820" bIns="83820" numCol="1" spcCol="1270" anchor="ctr" anchorCtr="0">
          <a:noAutofit/>
        </a:bodyPr>
        <a:lstStyle/>
        <a:p>
          <a:pPr marL="0" lvl="0" indent="0" algn="l" defTabSz="1466850">
            <a:lnSpc>
              <a:spcPct val="90000"/>
            </a:lnSpc>
            <a:spcBef>
              <a:spcPct val="0"/>
            </a:spcBef>
            <a:spcAft>
              <a:spcPct val="35000"/>
            </a:spcAft>
            <a:buNone/>
          </a:pPr>
          <a:r>
            <a:rPr lang="fr-FR" sz="3300" kern="1200" dirty="0"/>
            <a:t>Maladie</a:t>
          </a:r>
        </a:p>
      </dsp:txBody>
      <dsp:txXfrm>
        <a:off x="790113" y="1491342"/>
        <a:ext cx="4583292" cy="745671"/>
      </dsp:txXfrm>
    </dsp:sp>
    <dsp:sp modelId="{05EDC657-2026-4FAE-8384-CFCCF494E6B9}">
      <dsp:nvSpPr>
        <dsp:cNvPr id="0" name=""/>
        <dsp:cNvSpPr/>
      </dsp:nvSpPr>
      <dsp:spPr>
        <a:xfrm>
          <a:off x="324068" y="1398133"/>
          <a:ext cx="932089" cy="932089"/>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B9FF3E-5217-4E1D-B990-F49C6328248C}">
      <dsp:nvSpPr>
        <dsp:cNvPr id="0" name=""/>
        <dsp:cNvSpPr/>
      </dsp:nvSpPr>
      <dsp:spPr>
        <a:xfrm>
          <a:off x="519061" y="2609849"/>
          <a:ext cx="4854343" cy="74567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877" tIns="83820" rIns="83820" bIns="83820" numCol="1" spcCol="1270" anchor="ctr" anchorCtr="0">
          <a:noAutofit/>
        </a:bodyPr>
        <a:lstStyle/>
        <a:p>
          <a:pPr marL="0" lvl="0" indent="0" algn="l" defTabSz="1466850">
            <a:lnSpc>
              <a:spcPct val="90000"/>
            </a:lnSpc>
            <a:spcBef>
              <a:spcPct val="0"/>
            </a:spcBef>
            <a:spcAft>
              <a:spcPct val="35000"/>
            </a:spcAft>
            <a:buNone/>
          </a:pPr>
          <a:r>
            <a:rPr lang="fr-FR" sz="3300" kern="1200" dirty="0"/>
            <a:t>Accident de la vie privée</a:t>
          </a:r>
        </a:p>
      </dsp:txBody>
      <dsp:txXfrm>
        <a:off x="519061" y="2609849"/>
        <a:ext cx="4854343" cy="745671"/>
      </dsp:txXfrm>
    </dsp:sp>
    <dsp:sp modelId="{6441F521-58BC-4A08-B2ED-D20FD737E084}">
      <dsp:nvSpPr>
        <dsp:cNvPr id="0" name=""/>
        <dsp:cNvSpPr/>
      </dsp:nvSpPr>
      <dsp:spPr>
        <a:xfrm>
          <a:off x="53017" y="2516640"/>
          <a:ext cx="932089" cy="932089"/>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0702B-E2F4-4A78-A639-EDF10B87836B}">
      <dsp:nvSpPr>
        <dsp:cNvPr id="0" name=""/>
        <dsp:cNvSpPr/>
      </dsp:nvSpPr>
      <dsp:spPr>
        <a:xfrm>
          <a:off x="1810" y="2098068"/>
          <a:ext cx="2304584" cy="576146"/>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Actes de soins médicaux courants (consultation, pharmacie, laboratoire…)</a:t>
          </a:r>
        </a:p>
      </dsp:txBody>
      <dsp:txXfrm>
        <a:off x="18685" y="2114943"/>
        <a:ext cx="2270834" cy="542396"/>
      </dsp:txXfrm>
    </dsp:sp>
    <dsp:sp modelId="{13DE31DA-7559-4CA3-8998-910659605968}">
      <dsp:nvSpPr>
        <dsp:cNvPr id="0" name=""/>
        <dsp:cNvSpPr/>
      </dsp:nvSpPr>
      <dsp:spPr>
        <a:xfrm>
          <a:off x="2629036" y="2098068"/>
          <a:ext cx="2304584" cy="576146"/>
        </a:xfrm>
        <a:prstGeom prst="roundRect">
          <a:avLst>
            <a:gd name="adj" fmla="val 10000"/>
          </a:avLst>
        </a:prstGeom>
        <a:gradFill rotWithShape="0">
          <a:gsLst>
            <a:gs pos="0">
              <a:schemeClr val="accent4">
                <a:shade val="80000"/>
                <a:hueOff val="-171094"/>
                <a:satOff val="0"/>
                <a:lumOff val="11292"/>
                <a:alphaOff val="0"/>
                <a:lumMod val="110000"/>
                <a:satMod val="105000"/>
                <a:tint val="67000"/>
              </a:schemeClr>
            </a:gs>
            <a:gs pos="50000">
              <a:schemeClr val="accent4">
                <a:shade val="80000"/>
                <a:hueOff val="-171094"/>
                <a:satOff val="0"/>
                <a:lumOff val="11292"/>
                <a:alphaOff val="0"/>
                <a:lumMod val="105000"/>
                <a:satMod val="103000"/>
                <a:tint val="73000"/>
              </a:schemeClr>
            </a:gs>
            <a:gs pos="100000">
              <a:schemeClr val="accent4">
                <a:shade val="80000"/>
                <a:hueOff val="-171094"/>
                <a:satOff val="0"/>
                <a:lumOff val="112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Appareillage et acquisition de prothèses (optiques, dentaires, auditifs…)</a:t>
          </a:r>
        </a:p>
      </dsp:txBody>
      <dsp:txXfrm>
        <a:off x="2645911" y="2114943"/>
        <a:ext cx="2270834" cy="542396"/>
      </dsp:txXfrm>
    </dsp:sp>
    <dsp:sp modelId="{892FE79F-82D4-490D-9E69-C1B2F95D6529}">
      <dsp:nvSpPr>
        <dsp:cNvPr id="0" name=""/>
        <dsp:cNvSpPr/>
      </dsp:nvSpPr>
      <dsp:spPr>
        <a:xfrm>
          <a:off x="5256262" y="2098068"/>
          <a:ext cx="2304584" cy="576146"/>
        </a:xfrm>
        <a:prstGeom prst="roundRect">
          <a:avLst>
            <a:gd name="adj" fmla="val 10000"/>
          </a:avLst>
        </a:prstGeom>
        <a:gradFill rotWithShape="0">
          <a:gsLst>
            <a:gs pos="0">
              <a:schemeClr val="accent4">
                <a:shade val="80000"/>
                <a:hueOff val="-342189"/>
                <a:satOff val="0"/>
                <a:lumOff val="22583"/>
                <a:alphaOff val="0"/>
                <a:lumMod val="110000"/>
                <a:satMod val="105000"/>
                <a:tint val="67000"/>
              </a:schemeClr>
            </a:gs>
            <a:gs pos="50000">
              <a:schemeClr val="accent4">
                <a:shade val="80000"/>
                <a:hueOff val="-342189"/>
                <a:satOff val="0"/>
                <a:lumOff val="22583"/>
                <a:alphaOff val="0"/>
                <a:lumMod val="105000"/>
                <a:satMod val="103000"/>
                <a:tint val="73000"/>
              </a:schemeClr>
            </a:gs>
            <a:gs pos="100000">
              <a:schemeClr val="accent4">
                <a:shade val="80000"/>
                <a:hueOff val="-342189"/>
                <a:satOff val="0"/>
                <a:lumOff val="22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Hospitalisation</a:t>
          </a:r>
        </a:p>
      </dsp:txBody>
      <dsp:txXfrm>
        <a:off x="5273137" y="2114943"/>
        <a:ext cx="2270834" cy="542396"/>
      </dsp:txXfrm>
    </dsp:sp>
    <dsp:sp modelId="{EF056CBF-C216-4DEB-9D96-CF5D5C6266F9}">
      <dsp:nvSpPr>
        <dsp:cNvPr id="0" name=""/>
        <dsp:cNvSpPr/>
      </dsp:nvSpPr>
      <dsp:spPr>
        <a:xfrm>
          <a:off x="7883489" y="2098068"/>
          <a:ext cx="2304584" cy="576146"/>
        </a:xfrm>
        <a:prstGeom prst="roundRect">
          <a:avLst>
            <a:gd name="adj" fmla="val 10000"/>
          </a:avLst>
        </a:prstGeom>
        <a:gradFill rotWithShape="0">
          <a:gsLst>
            <a:gs pos="0">
              <a:schemeClr val="accent4">
                <a:shade val="80000"/>
                <a:hueOff val="-513283"/>
                <a:satOff val="0"/>
                <a:lumOff val="33875"/>
                <a:alphaOff val="0"/>
                <a:lumMod val="110000"/>
                <a:satMod val="105000"/>
                <a:tint val="67000"/>
              </a:schemeClr>
            </a:gs>
            <a:gs pos="50000">
              <a:schemeClr val="accent4">
                <a:shade val="80000"/>
                <a:hueOff val="-513283"/>
                <a:satOff val="0"/>
                <a:lumOff val="33875"/>
                <a:alphaOff val="0"/>
                <a:lumMod val="105000"/>
                <a:satMod val="103000"/>
                <a:tint val="73000"/>
              </a:schemeClr>
            </a:gs>
            <a:gs pos="100000">
              <a:schemeClr val="accent4">
                <a:shade val="80000"/>
                <a:hueOff val="-513283"/>
                <a:satOff val="0"/>
                <a:lumOff val="33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Les soins non pris en charge par le régime général (médecines douces, traitements et soins)</a:t>
          </a:r>
        </a:p>
      </dsp:txBody>
      <dsp:txXfrm>
        <a:off x="7900364" y="2114943"/>
        <a:ext cx="2270834" cy="5423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9C03CFC-BC65-8344-58A9-AB91EC9A87F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52D044A-DECB-4301-DFA1-C647CD5F244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2716A57-29D6-EA4C-8737-E356A32CF6B5}" type="datetimeFigureOut">
              <a:rPr lang="fr-FR" smtClean="0"/>
              <a:t>26/05/2026</a:t>
            </a:fld>
            <a:endParaRPr lang="fr-FR"/>
          </a:p>
        </p:txBody>
      </p:sp>
      <p:sp>
        <p:nvSpPr>
          <p:cNvPr id="4" name="Espace réservé du pied de page 3">
            <a:extLst>
              <a:ext uri="{FF2B5EF4-FFF2-40B4-BE49-F238E27FC236}">
                <a16:creationId xmlns:a16="http://schemas.microsoft.com/office/drawing/2014/main" id="{F82BD9D0-8B9A-9811-61B9-9786BD175D7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A28299E-35DA-3508-87C1-3262AE0FE4E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AFB6CA0-6D24-0A49-B97C-EBD91BE5BDA8}" type="slidenum">
              <a:rPr lang="fr-FR" smtClean="0"/>
              <a:t>‹N°›</a:t>
            </a:fld>
            <a:endParaRPr lang="fr-FR"/>
          </a:p>
        </p:txBody>
      </p:sp>
    </p:spTree>
    <p:extLst>
      <p:ext uri="{BB962C8B-B14F-4D97-AF65-F5344CB8AC3E}">
        <p14:creationId xmlns:p14="http://schemas.microsoft.com/office/powerpoint/2010/main" val="26835594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0D24B-AA87-5528-1ACB-780055884BA8}"/>
              </a:ext>
            </a:extLst>
          </p:cNvPr>
          <p:cNvSpPr/>
          <p:nvPr userDrawn="1"/>
        </p:nvSpPr>
        <p:spPr>
          <a:xfrm>
            <a:off x="564130" y="1648342"/>
            <a:ext cx="10153083" cy="5924835"/>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A4173CF-BC6E-C764-A358-A0E0700A6D33}"/>
              </a:ext>
            </a:extLst>
          </p:cNvPr>
          <p:cNvPicPr>
            <a:picLocks noChangeAspect="1"/>
          </p:cNvPicPr>
          <p:nvPr userDrawn="1"/>
        </p:nvPicPr>
        <p:blipFill>
          <a:blip r:embed="rId2"/>
          <a:stretch>
            <a:fillRect/>
          </a:stretch>
        </p:blipFill>
        <p:spPr>
          <a:xfrm>
            <a:off x="564130" y="1645310"/>
            <a:ext cx="7188200" cy="5930900"/>
          </a:xfrm>
          <a:prstGeom prst="rect">
            <a:avLst/>
          </a:prstGeom>
        </p:spPr>
      </p:pic>
      <p:sp>
        <p:nvSpPr>
          <p:cNvPr id="6" name="Ellipse 5">
            <a:extLst>
              <a:ext uri="{FF2B5EF4-FFF2-40B4-BE49-F238E27FC236}">
                <a16:creationId xmlns:a16="http://schemas.microsoft.com/office/drawing/2014/main" id="{D4FF6761-91DF-F1FE-14EE-D0703FA0F693}"/>
              </a:ext>
            </a:extLst>
          </p:cNvPr>
          <p:cNvSpPr/>
          <p:nvPr userDrawn="1"/>
        </p:nvSpPr>
        <p:spPr>
          <a:xfrm>
            <a:off x="10395808" y="4554156"/>
            <a:ext cx="681009" cy="681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C42F4C9F-718C-B475-59A2-3D431C5A4ED2}"/>
              </a:ext>
            </a:extLst>
          </p:cNvPr>
          <p:cNvSpPr/>
          <p:nvPr userDrawn="1"/>
        </p:nvSpPr>
        <p:spPr>
          <a:xfrm>
            <a:off x="1673447" y="1520751"/>
            <a:ext cx="1892595" cy="127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82863DC-4724-C2B0-7829-4004331FB542}"/>
              </a:ext>
            </a:extLst>
          </p:cNvPr>
          <p:cNvSpPr/>
          <p:nvPr userDrawn="1"/>
        </p:nvSpPr>
        <p:spPr>
          <a:xfrm>
            <a:off x="8963658" y="4215423"/>
            <a:ext cx="1109317" cy="70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38F8B3E3-EB04-DB10-BE13-B4A50ACA8AB8}"/>
              </a:ext>
            </a:extLst>
          </p:cNvPr>
          <p:cNvPicPr>
            <a:picLocks noChangeAspect="1"/>
          </p:cNvPicPr>
          <p:nvPr userDrawn="1"/>
        </p:nvPicPr>
        <p:blipFill>
          <a:blip r:embed="rId3"/>
          <a:stretch>
            <a:fillRect/>
          </a:stretch>
        </p:blipFill>
        <p:spPr>
          <a:xfrm>
            <a:off x="564131" y="435629"/>
            <a:ext cx="3007152" cy="790410"/>
          </a:xfrm>
          <a:prstGeom prst="rect">
            <a:avLst/>
          </a:prstGeom>
        </p:spPr>
      </p:pic>
      <p:sp>
        <p:nvSpPr>
          <p:cNvPr id="16" name="Espace réservé du texte 15">
            <a:extLst>
              <a:ext uri="{FF2B5EF4-FFF2-40B4-BE49-F238E27FC236}">
                <a16:creationId xmlns:a16="http://schemas.microsoft.com/office/drawing/2014/main" id="{46F83C1B-3210-78DB-03FF-B204147AB108}"/>
              </a:ext>
            </a:extLst>
          </p:cNvPr>
          <p:cNvSpPr>
            <a:spLocks noGrp="1"/>
          </p:cNvSpPr>
          <p:nvPr>
            <p:ph type="body" sz="quarter" idx="11" hasCustomPrompt="1"/>
          </p:nvPr>
        </p:nvSpPr>
        <p:spPr>
          <a:xfrm>
            <a:off x="5162505" y="5630028"/>
            <a:ext cx="5087984" cy="646331"/>
          </a:xfrm>
        </p:spPr>
        <p:txBody>
          <a:bodyPr wrap="square" anchor="ctr" anchorCtr="0">
            <a:spAutoFit/>
          </a:bodyPr>
          <a:lstStyle>
            <a:lvl1pPr marL="0" indent="0" algn="r">
              <a:buNone/>
              <a:defRPr sz="4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18" name="Espace réservé du texte 17">
            <a:extLst>
              <a:ext uri="{FF2B5EF4-FFF2-40B4-BE49-F238E27FC236}">
                <a16:creationId xmlns:a16="http://schemas.microsoft.com/office/drawing/2014/main" id="{9DF45847-A791-CB29-ACEB-AB2DF501C66A}"/>
              </a:ext>
            </a:extLst>
          </p:cNvPr>
          <p:cNvSpPr>
            <a:spLocks noGrp="1"/>
          </p:cNvSpPr>
          <p:nvPr>
            <p:ph type="body" sz="quarter" idx="12" hasCustomPrompt="1"/>
          </p:nvPr>
        </p:nvSpPr>
        <p:spPr>
          <a:xfrm>
            <a:off x="8756137" y="3582772"/>
            <a:ext cx="1393825" cy="438582"/>
          </a:xfrm>
        </p:spPr>
        <p:txBody>
          <a:bodyPr anchor="ctr" anchorCtr="0">
            <a:spAutoFit/>
          </a:bodyPr>
          <a:lstStyle>
            <a:lvl1pPr marL="0" indent="0" algn="r">
              <a:buNone/>
              <a:defRPr sz="25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Date</a:t>
            </a:r>
          </a:p>
        </p:txBody>
      </p:sp>
      <p:sp>
        <p:nvSpPr>
          <p:cNvPr id="19" name="Titre 18">
            <a:extLst>
              <a:ext uri="{FF2B5EF4-FFF2-40B4-BE49-F238E27FC236}">
                <a16:creationId xmlns:a16="http://schemas.microsoft.com/office/drawing/2014/main" id="{D761A17E-B0E8-4C54-015A-8F76B5E0ABC0}"/>
              </a:ext>
            </a:extLst>
          </p:cNvPr>
          <p:cNvSpPr>
            <a:spLocks noGrp="1"/>
          </p:cNvSpPr>
          <p:nvPr>
            <p:ph type="title" hasCustomPrompt="1"/>
          </p:nvPr>
        </p:nvSpPr>
        <p:spPr>
          <a:xfrm>
            <a:off x="5162504" y="4453026"/>
            <a:ext cx="5075105" cy="978729"/>
          </a:xfrm>
        </p:spPr>
        <p:txBody>
          <a:bodyPr wrap="square">
            <a:spAutoFit/>
          </a:bodyPr>
          <a:lstStyle>
            <a:lvl1pPr algn="r">
              <a:defRPr sz="6400" b="1" i="0">
                <a:latin typeface="Verdana" panose="020B0604030504040204" pitchFamily="34" charset="0"/>
                <a:ea typeface="Verdana" panose="020B0604030504040204" pitchFamily="34" charset="0"/>
                <a:cs typeface="Verdana" panose="020B0604030504040204" pitchFamily="34" charset="0"/>
              </a:defRPr>
            </a:lvl1pPr>
          </a:lstStyle>
          <a:p>
            <a:r>
              <a:rPr lang="fr-FR" dirty="0"/>
              <a:t>TITRE</a:t>
            </a:r>
          </a:p>
        </p:txBody>
      </p:sp>
    </p:spTree>
    <p:extLst>
      <p:ext uri="{BB962C8B-B14F-4D97-AF65-F5344CB8AC3E}">
        <p14:creationId xmlns:p14="http://schemas.microsoft.com/office/powerpoint/2010/main" val="5170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4A98E5B-76EF-83F5-5899-1EDBAF309868}"/>
              </a:ext>
            </a:extLst>
          </p:cNvPr>
          <p:cNvPicPr>
            <a:picLocks noChangeAspect="1"/>
          </p:cNvPicPr>
          <p:nvPr userDrawn="1"/>
        </p:nvPicPr>
        <p:blipFill>
          <a:blip r:embed="rId2"/>
          <a:stretch>
            <a:fillRect/>
          </a:stretch>
        </p:blipFill>
        <p:spPr>
          <a:xfrm>
            <a:off x="537029" y="1556924"/>
            <a:ext cx="7188200" cy="5930900"/>
          </a:xfrm>
          <a:prstGeom prst="rect">
            <a:avLst/>
          </a:prstGeom>
        </p:spPr>
      </p:pic>
      <p:sp>
        <p:nvSpPr>
          <p:cNvPr id="2" name="Corde 1">
            <a:extLst>
              <a:ext uri="{FF2B5EF4-FFF2-40B4-BE49-F238E27FC236}">
                <a16:creationId xmlns:a16="http://schemas.microsoft.com/office/drawing/2014/main" id="{D4785FB4-BBCC-65E5-A428-0BE2D851AF54}"/>
              </a:ext>
            </a:extLst>
          </p:cNvPr>
          <p:cNvSpPr/>
          <p:nvPr userDrawn="1"/>
        </p:nvSpPr>
        <p:spPr>
          <a:xfrm>
            <a:off x="9929813" y="3122341"/>
            <a:ext cx="1524000" cy="1524000"/>
          </a:xfrm>
          <a:prstGeom prst="chord">
            <a:avLst>
              <a:gd name="adj1" fmla="val 5419415"/>
              <a:gd name="adj2" fmla="val 16227797"/>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7C3C1B0-7D78-5E0F-8556-B72B1FE5A37D}"/>
              </a:ext>
            </a:extLst>
          </p:cNvPr>
          <p:cNvPicPr>
            <a:picLocks noChangeAspect="1"/>
          </p:cNvPicPr>
          <p:nvPr userDrawn="1"/>
        </p:nvPicPr>
        <p:blipFill>
          <a:blip r:embed="rId3"/>
          <a:stretch>
            <a:fillRect/>
          </a:stretch>
        </p:blipFill>
        <p:spPr>
          <a:xfrm>
            <a:off x="564131" y="435629"/>
            <a:ext cx="3007152" cy="790410"/>
          </a:xfrm>
          <a:prstGeom prst="rect">
            <a:avLst/>
          </a:prstGeom>
        </p:spPr>
      </p:pic>
      <p:sp>
        <p:nvSpPr>
          <p:cNvPr id="10" name="Espace réservé du texte 9">
            <a:extLst>
              <a:ext uri="{FF2B5EF4-FFF2-40B4-BE49-F238E27FC236}">
                <a16:creationId xmlns:a16="http://schemas.microsoft.com/office/drawing/2014/main" id="{76F13BD0-617D-66F3-A9C4-197622E41A5C}"/>
              </a:ext>
            </a:extLst>
          </p:cNvPr>
          <p:cNvSpPr>
            <a:spLocks noGrp="1"/>
          </p:cNvSpPr>
          <p:nvPr>
            <p:ph type="body" sz="quarter" idx="12" hasCustomPrompt="1"/>
          </p:nvPr>
        </p:nvSpPr>
        <p:spPr>
          <a:xfrm>
            <a:off x="4615543" y="2951777"/>
            <a:ext cx="5029427" cy="1865126"/>
          </a:xfrm>
        </p:spPr>
        <p:txBody>
          <a:bodyPr anchor="ctr" anchorCtr="0">
            <a:spAutoFit/>
          </a:bodyPr>
          <a:lstStyle>
            <a:lvl1pPr marL="0" indent="0" algn="r">
              <a:buNone/>
              <a:defRPr sz="6400" b="1" i="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TITRE DE LA PARTIE</a:t>
            </a:r>
          </a:p>
        </p:txBody>
      </p:sp>
      <p:sp>
        <p:nvSpPr>
          <p:cNvPr id="13" name="Espace réservé du texte 12">
            <a:extLst>
              <a:ext uri="{FF2B5EF4-FFF2-40B4-BE49-F238E27FC236}">
                <a16:creationId xmlns:a16="http://schemas.microsoft.com/office/drawing/2014/main" id="{9ED361E1-BB57-2ACE-9EFB-3FEA770D94DE}"/>
              </a:ext>
            </a:extLst>
          </p:cNvPr>
          <p:cNvSpPr>
            <a:spLocks noGrp="1"/>
          </p:cNvSpPr>
          <p:nvPr>
            <p:ph type="body" sz="quarter" idx="13" hasCustomPrompt="1"/>
          </p:nvPr>
        </p:nvSpPr>
        <p:spPr>
          <a:xfrm>
            <a:off x="5093608" y="5072330"/>
            <a:ext cx="4551362" cy="646331"/>
          </a:xfrm>
        </p:spPr>
        <p:txBody>
          <a:bodyPr anchor="ctr" anchorCtr="0">
            <a:spAutoFit/>
          </a:bodyPr>
          <a:lstStyle>
            <a:lvl1pPr marL="0" indent="0" algn="r">
              <a:buNone/>
              <a:defRPr sz="4000">
                <a:solidFill>
                  <a:srgbClr val="F2B027"/>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6" name="Rectangle 5">
            <a:extLst>
              <a:ext uri="{FF2B5EF4-FFF2-40B4-BE49-F238E27FC236}">
                <a16:creationId xmlns:a16="http://schemas.microsoft.com/office/drawing/2014/main" id="{4E83812F-2DE1-4E99-5671-BADA4B748F69}"/>
              </a:ext>
            </a:extLst>
          </p:cNvPr>
          <p:cNvSpPr/>
          <p:nvPr userDrawn="1"/>
        </p:nvSpPr>
        <p:spPr>
          <a:xfrm>
            <a:off x="537030" y="7487824"/>
            <a:ext cx="10154783" cy="76744"/>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orde 7">
            <a:extLst>
              <a:ext uri="{FF2B5EF4-FFF2-40B4-BE49-F238E27FC236}">
                <a16:creationId xmlns:a16="http://schemas.microsoft.com/office/drawing/2014/main" id="{5EC693E7-0106-3DCA-70ED-800B50FAEDE6}"/>
              </a:ext>
            </a:extLst>
          </p:cNvPr>
          <p:cNvSpPr/>
          <p:nvPr userDrawn="1"/>
        </p:nvSpPr>
        <p:spPr>
          <a:xfrm>
            <a:off x="876537" y="7373214"/>
            <a:ext cx="423550" cy="391972"/>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10">
            <a:extLst>
              <a:ext uri="{FF2B5EF4-FFF2-40B4-BE49-F238E27FC236}">
                <a16:creationId xmlns:a16="http://schemas.microsoft.com/office/drawing/2014/main" id="{601098C9-DDEA-1998-9F44-E58C8C6BC240}"/>
              </a:ext>
            </a:extLst>
          </p:cNvPr>
          <p:cNvSpPr>
            <a:spLocks noGrp="1"/>
          </p:cNvSpPr>
          <p:nvPr>
            <p:ph type="body" sz="quarter" idx="11" hasCustomPrompt="1"/>
          </p:nvPr>
        </p:nvSpPr>
        <p:spPr>
          <a:xfrm>
            <a:off x="662298" y="7076646"/>
            <a:ext cx="1396098" cy="315655"/>
          </a:xfrm>
        </p:spPr>
        <p:txBody>
          <a:bodyPr/>
          <a:lstStyle>
            <a:lvl1pPr marL="0" indent="0">
              <a:buNone/>
              <a:defRPr sz="1600" b="1"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PPT </a:t>
            </a:r>
          </a:p>
        </p:txBody>
      </p:sp>
      <p:sp>
        <p:nvSpPr>
          <p:cNvPr id="20" name="Espace réservé du texte 10">
            <a:extLst>
              <a:ext uri="{FF2B5EF4-FFF2-40B4-BE49-F238E27FC236}">
                <a16:creationId xmlns:a16="http://schemas.microsoft.com/office/drawing/2014/main" id="{95B86970-4C61-6149-B0DB-DB3CF9CCCB02}"/>
              </a:ext>
            </a:extLst>
          </p:cNvPr>
          <p:cNvSpPr>
            <a:spLocks noGrp="1"/>
          </p:cNvSpPr>
          <p:nvPr>
            <p:ph type="body" sz="quarter" idx="14" hasCustomPrompt="1"/>
          </p:nvPr>
        </p:nvSpPr>
        <p:spPr>
          <a:xfrm>
            <a:off x="2088962" y="7078580"/>
            <a:ext cx="2744289" cy="313722"/>
          </a:xfrm>
        </p:spPr>
        <p:txBody>
          <a:bodyPr/>
          <a:lstStyle>
            <a:lvl1pPr marL="0" indent="0">
              <a:buNone/>
              <a:defRPr sz="1600" b="0"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GRANDE PARTIE</a:t>
            </a:r>
          </a:p>
        </p:txBody>
      </p:sp>
      <p:sp>
        <p:nvSpPr>
          <p:cNvPr id="3" name="Espace réservé du texte 9">
            <a:extLst>
              <a:ext uri="{FF2B5EF4-FFF2-40B4-BE49-F238E27FC236}">
                <a16:creationId xmlns:a16="http://schemas.microsoft.com/office/drawing/2014/main" id="{8E901E54-F9E5-AC59-A1DA-A8A3CC9317E1}"/>
              </a:ext>
            </a:extLst>
          </p:cNvPr>
          <p:cNvSpPr>
            <a:spLocks noGrp="1"/>
          </p:cNvSpPr>
          <p:nvPr>
            <p:ph type="body" sz="quarter" idx="15" hasCustomPrompt="1"/>
          </p:nvPr>
        </p:nvSpPr>
        <p:spPr>
          <a:xfrm>
            <a:off x="627885" y="6685970"/>
            <a:ext cx="1464923" cy="313932"/>
          </a:xfrm>
        </p:spPr>
        <p:txBody>
          <a:bodyPr wrap="square" anchor="ctr" anchorCtr="0">
            <a:spAutoFit/>
          </a:bodyPr>
          <a:lstStyle>
            <a:lvl1pPr marL="0" indent="0" algn="ctr">
              <a:buNone/>
              <a:defRPr sz="1600" b="1" i="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TITRE PPT</a:t>
            </a:r>
          </a:p>
        </p:txBody>
      </p:sp>
    </p:spTree>
    <p:extLst>
      <p:ext uri="{BB962C8B-B14F-4D97-AF65-F5344CB8AC3E}">
        <p14:creationId xmlns:p14="http://schemas.microsoft.com/office/powerpoint/2010/main" val="42739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0A730C-8A58-8CB2-458E-02E6DD61ADC4}"/>
              </a:ext>
            </a:extLst>
          </p:cNvPr>
          <p:cNvSpPr/>
          <p:nvPr userDrawn="1"/>
        </p:nvSpPr>
        <p:spPr>
          <a:xfrm>
            <a:off x="537030" y="7487824"/>
            <a:ext cx="10154783" cy="76744"/>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orde 5">
            <a:extLst>
              <a:ext uri="{FF2B5EF4-FFF2-40B4-BE49-F238E27FC236}">
                <a16:creationId xmlns:a16="http://schemas.microsoft.com/office/drawing/2014/main" id="{22EBB07F-4EE1-CF57-8653-471EFF11329C}"/>
              </a:ext>
            </a:extLst>
          </p:cNvPr>
          <p:cNvSpPr/>
          <p:nvPr userDrawn="1"/>
        </p:nvSpPr>
        <p:spPr>
          <a:xfrm>
            <a:off x="876537" y="7373214"/>
            <a:ext cx="423550" cy="391972"/>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10">
            <a:extLst>
              <a:ext uri="{FF2B5EF4-FFF2-40B4-BE49-F238E27FC236}">
                <a16:creationId xmlns:a16="http://schemas.microsoft.com/office/drawing/2014/main" id="{5AC59F13-CBD0-0C7A-7CC1-58F09F2A464E}"/>
              </a:ext>
            </a:extLst>
          </p:cNvPr>
          <p:cNvSpPr>
            <a:spLocks noGrp="1"/>
          </p:cNvSpPr>
          <p:nvPr>
            <p:ph type="body" sz="quarter" idx="11" hasCustomPrompt="1"/>
          </p:nvPr>
        </p:nvSpPr>
        <p:spPr>
          <a:xfrm>
            <a:off x="662298" y="7076646"/>
            <a:ext cx="1396098" cy="315655"/>
          </a:xfrm>
        </p:spPr>
        <p:txBody>
          <a:bodyPr/>
          <a:lstStyle>
            <a:lvl1pPr marL="0" indent="0">
              <a:buNone/>
              <a:defRPr sz="1600" b="1"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PPT </a:t>
            </a:r>
          </a:p>
        </p:txBody>
      </p:sp>
      <p:sp>
        <p:nvSpPr>
          <p:cNvPr id="12" name="Espace réservé du texte 10">
            <a:extLst>
              <a:ext uri="{FF2B5EF4-FFF2-40B4-BE49-F238E27FC236}">
                <a16:creationId xmlns:a16="http://schemas.microsoft.com/office/drawing/2014/main" id="{04442796-28D4-E0FE-D58C-E82D40107844}"/>
              </a:ext>
            </a:extLst>
          </p:cNvPr>
          <p:cNvSpPr>
            <a:spLocks noGrp="1"/>
          </p:cNvSpPr>
          <p:nvPr>
            <p:ph type="body" sz="quarter" idx="12" hasCustomPrompt="1"/>
          </p:nvPr>
        </p:nvSpPr>
        <p:spPr>
          <a:xfrm>
            <a:off x="2088962" y="7078580"/>
            <a:ext cx="2744289" cy="313722"/>
          </a:xfrm>
        </p:spPr>
        <p:txBody>
          <a:bodyPr/>
          <a:lstStyle>
            <a:lvl1pPr marL="0" indent="0">
              <a:buNone/>
              <a:defRPr sz="1600" b="0"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GRANDE PARTIE</a:t>
            </a:r>
          </a:p>
        </p:txBody>
      </p:sp>
    </p:spTree>
    <p:extLst>
      <p:ext uri="{BB962C8B-B14F-4D97-AF65-F5344CB8AC3E}">
        <p14:creationId xmlns:p14="http://schemas.microsoft.com/office/powerpoint/2010/main" val="19073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C1E06B-67C1-230E-73D6-343C0BFCFAB3}"/>
              </a:ext>
            </a:extLst>
          </p:cNvPr>
          <p:cNvPicPr>
            <a:picLocks noChangeAspect="1"/>
          </p:cNvPicPr>
          <p:nvPr userDrawn="1"/>
        </p:nvPicPr>
        <p:blipFill>
          <a:blip r:embed="rId2"/>
          <a:stretch>
            <a:fillRect/>
          </a:stretch>
        </p:blipFill>
        <p:spPr>
          <a:xfrm>
            <a:off x="564131" y="435629"/>
            <a:ext cx="3007152" cy="790410"/>
          </a:xfrm>
          <a:prstGeom prst="rect">
            <a:avLst/>
          </a:prstGeom>
        </p:spPr>
      </p:pic>
      <p:sp>
        <p:nvSpPr>
          <p:cNvPr id="7" name="Titre 18">
            <a:extLst>
              <a:ext uri="{FF2B5EF4-FFF2-40B4-BE49-F238E27FC236}">
                <a16:creationId xmlns:a16="http://schemas.microsoft.com/office/drawing/2014/main" id="{C3BF0624-0E0C-650D-9642-64F8E144877F}"/>
              </a:ext>
            </a:extLst>
          </p:cNvPr>
          <p:cNvSpPr>
            <a:spLocks noGrp="1"/>
          </p:cNvSpPr>
          <p:nvPr>
            <p:ph type="title" hasCustomPrompt="1"/>
          </p:nvPr>
        </p:nvSpPr>
        <p:spPr>
          <a:xfrm>
            <a:off x="1360347" y="1968290"/>
            <a:ext cx="5075105" cy="923330"/>
          </a:xfrm>
        </p:spPr>
        <p:txBody>
          <a:bodyPr wrap="square">
            <a:spAutoFit/>
          </a:bodyPr>
          <a:lstStyle>
            <a:lvl1pPr algn="l">
              <a:defRPr sz="6000" b="1" i="0">
                <a:latin typeface="Verdana" panose="020B0604030504040204" pitchFamily="34" charset="0"/>
                <a:ea typeface="Verdana" panose="020B0604030504040204" pitchFamily="34" charset="0"/>
                <a:cs typeface="Verdana" panose="020B0604030504040204" pitchFamily="34" charset="0"/>
              </a:defRPr>
            </a:lvl1pPr>
          </a:lstStyle>
          <a:p>
            <a:r>
              <a:rPr lang="fr-FR" dirty="0"/>
              <a:t>TITRE</a:t>
            </a:r>
          </a:p>
        </p:txBody>
      </p:sp>
      <p:sp>
        <p:nvSpPr>
          <p:cNvPr id="9" name="Espace réservé du texte 12">
            <a:extLst>
              <a:ext uri="{FF2B5EF4-FFF2-40B4-BE49-F238E27FC236}">
                <a16:creationId xmlns:a16="http://schemas.microsoft.com/office/drawing/2014/main" id="{95AA13B9-59E7-E3C2-DBDB-4B031CA8FF61}"/>
              </a:ext>
            </a:extLst>
          </p:cNvPr>
          <p:cNvSpPr>
            <a:spLocks noGrp="1"/>
          </p:cNvSpPr>
          <p:nvPr>
            <p:ph type="body" sz="quarter" idx="13" hasCustomPrompt="1"/>
          </p:nvPr>
        </p:nvSpPr>
        <p:spPr>
          <a:xfrm>
            <a:off x="1360347" y="3163071"/>
            <a:ext cx="3081024" cy="590931"/>
          </a:xfrm>
          <a:solidFill>
            <a:srgbClr val="F2B027"/>
          </a:solidFill>
        </p:spPr>
        <p:txBody>
          <a:bodyPr wrap="square" anchor="ctr" anchorCtr="0">
            <a:spAutoFit/>
          </a:bodyPr>
          <a:lstStyle>
            <a:lvl1pPr marL="0" indent="0" algn="l">
              <a:buNone/>
              <a:defRPr sz="35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11" name="Espace réservé du texte 10">
            <a:extLst>
              <a:ext uri="{FF2B5EF4-FFF2-40B4-BE49-F238E27FC236}">
                <a16:creationId xmlns:a16="http://schemas.microsoft.com/office/drawing/2014/main" id="{2D848D61-2345-41B5-22D5-DACC5B470194}"/>
              </a:ext>
            </a:extLst>
          </p:cNvPr>
          <p:cNvSpPr>
            <a:spLocks noGrp="1"/>
          </p:cNvSpPr>
          <p:nvPr>
            <p:ph type="body" sz="quarter" idx="14" hasCustomPrompt="1"/>
          </p:nvPr>
        </p:nvSpPr>
        <p:spPr>
          <a:xfrm>
            <a:off x="1360488" y="4120787"/>
            <a:ext cx="7042732" cy="2385268"/>
          </a:xfrm>
        </p:spPr>
        <p:txBody>
          <a:bodyPr wrap="square">
            <a:spAutoFit/>
          </a:bodyPr>
          <a:lstStyle>
            <a:lvl1pPr marL="457200" indent="-457200">
              <a:buFont typeface="Arial" panose="020B0604020202020204" pitchFamily="34" charset="0"/>
              <a:buChar char="•"/>
              <a:defRPr sz="1500"/>
            </a:lvl1pPr>
          </a:lstStyle>
          <a:p>
            <a:r>
              <a:rPr lang="fr-FR" dirty="0" err="1">
                <a:effectLst/>
                <a:latin typeface="Verdana" panose="020B0604030504040204" pitchFamily="34" charset="0"/>
              </a:rPr>
              <a:t>Ones</a:t>
            </a:r>
            <a:r>
              <a:rPr lang="fr-FR" dirty="0">
                <a:effectLst/>
                <a:latin typeface="Verdana" panose="020B0604030504040204" pitchFamily="34" charset="0"/>
              </a:rPr>
              <a:t> con </a:t>
            </a:r>
            <a:r>
              <a:rPr lang="fr-FR" dirty="0" err="1">
                <a:effectLst/>
                <a:latin typeface="Verdana" panose="020B0604030504040204" pitchFamily="34" charset="0"/>
              </a:rPr>
              <a:t>porro</a:t>
            </a:r>
            <a:r>
              <a:rPr lang="fr-FR" dirty="0">
                <a:effectLst/>
                <a:latin typeface="Verdana" panose="020B0604030504040204" pitchFamily="34" charset="0"/>
              </a:rPr>
              <a:t> </a:t>
            </a:r>
            <a:r>
              <a:rPr lang="fr-FR" dirty="0" err="1">
                <a:effectLst/>
                <a:latin typeface="Verdana" panose="020B0604030504040204" pitchFamily="34" charset="0"/>
              </a:rPr>
              <a:t>tor</a:t>
            </a:r>
            <a:r>
              <a:rPr lang="fr-FR" dirty="0">
                <a:effectLst/>
                <a:latin typeface="Verdana" panose="020B0604030504040204" pitchFamily="34" charset="0"/>
              </a:rPr>
              <a:t> accus as </a:t>
            </a:r>
            <a:r>
              <a:rPr lang="fr-FR" dirty="0" err="1">
                <a:effectLst/>
                <a:latin typeface="Verdana" panose="020B0604030504040204" pitchFamily="34" charset="0"/>
              </a:rPr>
              <a:t>elique</a:t>
            </a:r>
            <a:r>
              <a:rPr lang="fr-FR" dirty="0">
                <a:effectLst/>
                <a:latin typeface="Verdana" panose="020B0604030504040204" pitchFamily="34" charset="0"/>
              </a:rPr>
              <a:t> </a:t>
            </a:r>
            <a:r>
              <a:rPr lang="fr-FR" dirty="0" err="1">
                <a:effectLst/>
                <a:latin typeface="Verdana" panose="020B0604030504040204" pitchFamily="34" charset="0"/>
              </a:rPr>
              <a:t>cuptae</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ex-</a:t>
            </a:r>
            <a:r>
              <a:rPr lang="fr-FR" dirty="0" err="1">
                <a:effectLst/>
                <a:latin typeface="Verdana" panose="020B0604030504040204" pitchFamily="34" charset="0"/>
              </a:rPr>
              <a:t>plaut</a:t>
            </a:r>
            <a:r>
              <a:rPr lang="fr-FR" dirty="0">
                <a:effectLst/>
                <a:latin typeface="Verdana" panose="020B0604030504040204" pitchFamily="34" charset="0"/>
              </a:rPr>
              <a:t> </a:t>
            </a:r>
            <a:r>
              <a:rPr lang="fr-FR" dirty="0" err="1">
                <a:effectLst/>
                <a:latin typeface="Verdana" panose="020B0604030504040204" pitchFamily="34" charset="0"/>
              </a:rPr>
              <a:t>untem</a:t>
            </a:r>
            <a:r>
              <a:rPr lang="fr-FR" dirty="0">
                <a:effectLst/>
                <a:latin typeface="Verdana" panose="020B0604030504040204" pitchFamily="34" charset="0"/>
              </a:rPr>
              <a:t> qui nia </a:t>
            </a:r>
            <a:r>
              <a:rPr lang="fr-FR" dirty="0" err="1">
                <a:effectLst/>
                <a:latin typeface="Verdana" panose="020B0604030504040204" pitchFamily="34" charset="0"/>
              </a:rPr>
              <a:t>simporeped</a:t>
            </a:r>
            <a:r>
              <a:rPr lang="fr-FR" dirty="0">
                <a:effectLst/>
                <a:latin typeface="Verdana" panose="020B0604030504040204" pitchFamily="34" charset="0"/>
              </a:rPr>
              <a:t> </a:t>
            </a:r>
            <a:r>
              <a:rPr lang="fr-FR" dirty="0" err="1">
                <a:effectLst/>
                <a:latin typeface="Verdana" panose="020B0604030504040204" pitchFamily="34" charset="0"/>
              </a:rPr>
              <a:t>evellaborum</a:t>
            </a:r>
            <a:r>
              <a:rPr lang="fr-FR" dirty="0">
                <a:effectLst/>
                <a:latin typeface="Verdana" panose="020B0604030504040204" pitchFamily="34" charset="0"/>
              </a:rPr>
              <a:t> </a:t>
            </a:r>
            <a:r>
              <a:rPr lang="fr-FR" dirty="0" err="1">
                <a:effectLst/>
                <a:latin typeface="Verdana" panose="020B0604030504040204" pitchFamily="34" charset="0"/>
              </a:rPr>
              <a:t>lab</a:t>
            </a:r>
            <a:r>
              <a:rPr lang="fr-FR" dirty="0">
                <a:effectLst/>
                <a:latin typeface="Verdana" panose="020B0604030504040204" pitchFamily="34" charset="0"/>
              </a:rPr>
              <a:t> </a:t>
            </a:r>
            <a:r>
              <a:rPr lang="fr-FR" dirty="0" err="1">
                <a:effectLst/>
                <a:latin typeface="Verdana" panose="020B0604030504040204" pitchFamily="34" charset="0"/>
              </a:rPr>
              <a:t>ium</a:t>
            </a:r>
            <a:r>
              <a:rPr lang="fr-FR" dirty="0">
                <a:effectLst/>
                <a:latin typeface="Verdana" panose="020B0604030504040204" pitchFamily="34" charset="0"/>
              </a:rPr>
              <a:t> </a:t>
            </a:r>
            <a:r>
              <a:rPr lang="fr-FR" dirty="0" err="1">
                <a:effectLst/>
                <a:latin typeface="Verdana" panose="020B0604030504040204" pitchFamily="34" charset="0"/>
              </a:rPr>
              <a:t>dolup</a:t>
            </a:r>
            <a:r>
              <a:rPr lang="fr-FR" dirty="0">
                <a:effectLst/>
                <a:latin typeface="Verdana" panose="020B0604030504040204" pitchFamily="34" charset="0"/>
              </a:rPr>
              <a:t>-tus rente </a:t>
            </a:r>
            <a:br>
              <a:rPr lang="fr-FR" dirty="0">
                <a:effectLst/>
                <a:latin typeface="Verdana" panose="020B0604030504040204" pitchFamily="34" charset="0"/>
              </a:rPr>
            </a:b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endParaRPr lang="fr-FR" dirty="0">
              <a:effectLst/>
              <a:latin typeface="Verdana" panose="020B0604030504040204" pitchFamily="34" charset="0"/>
            </a:endParaRPr>
          </a:p>
          <a:p>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t>
            </a:r>
            <a:br>
              <a:rPr lang="fr-FR" dirty="0">
                <a:effectLst/>
                <a:latin typeface="Verdana" panose="020B0604030504040204" pitchFamily="34" charset="0"/>
              </a:rPr>
            </a:br>
            <a:r>
              <a:rPr lang="fr-FR" dirty="0">
                <a:effectLst/>
                <a:latin typeface="Verdana" panose="020B0604030504040204" pitchFamily="34" charset="0"/>
              </a:rPr>
              <a:t>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iditatem</a:t>
            </a:r>
            <a:r>
              <a:rPr lang="fr-FR" dirty="0">
                <a:effectLst/>
                <a:latin typeface="Verdana" panose="020B0604030504040204" pitchFamily="34" charset="0"/>
              </a:rPr>
              <a:t> que </a:t>
            </a:r>
            <a:r>
              <a:rPr lang="fr-FR" dirty="0" err="1">
                <a:effectLst/>
                <a:latin typeface="Verdana" panose="020B0604030504040204" pitchFamily="34" charset="0"/>
              </a:rPr>
              <a:t>pero</a:t>
            </a:r>
            <a:endParaRPr lang="fr-FR" dirty="0">
              <a:effectLst/>
              <a:latin typeface="Verdana" panose="020B0604030504040204" pitchFamily="34" charset="0"/>
            </a:endParaRPr>
          </a:p>
          <a:p>
            <a:r>
              <a:rPr lang="fr-FR" dirty="0">
                <a:effectLst/>
                <a:latin typeface="Verdana" panose="020B0604030504040204" pitchFamily="34" charset="0"/>
              </a:rPr>
              <a:t>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idittem</a:t>
            </a:r>
            <a:r>
              <a:rPr lang="fr-FR" dirty="0">
                <a:effectLst/>
                <a:latin typeface="Verdana" panose="020B0604030504040204" pitchFamily="34" charset="0"/>
              </a:rPr>
              <a:t> que </a:t>
            </a:r>
            <a:r>
              <a:rPr lang="fr-FR" dirty="0" err="1">
                <a:effectLst/>
                <a:latin typeface="Verdana" panose="020B0604030504040204" pitchFamily="34" charset="0"/>
              </a:rPr>
              <a:t>pero</a:t>
            </a:r>
            <a:r>
              <a:rPr lang="fr-FR" dirty="0">
                <a:effectLst/>
                <a:latin typeface="Verdana" panose="020B0604030504040204" pitchFamily="34" charset="0"/>
              </a:rPr>
              <a:t> quat rente </a:t>
            </a: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a:t>
            </a:r>
          </a:p>
          <a:p>
            <a:pPr lvl="0"/>
            <a:endParaRPr lang="fr-FR" dirty="0"/>
          </a:p>
        </p:txBody>
      </p:sp>
      <p:sp>
        <p:nvSpPr>
          <p:cNvPr id="5" name="Rectangle 4">
            <a:extLst>
              <a:ext uri="{FF2B5EF4-FFF2-40B4-BE49-F238E27FC236}">
                <a16:creationId xmlns:a16="http://schemas.microsoft.com/office/drawing/2014/main" id="{540A730C-8A58-8CB2-458E-02E6DD61ADC4}"/>
              </a:ext>
            </a:extLst>
          </p:cNvPr>
          <p:cNvSpPr/>
          <p:nvPr userDrawn="1"/>
        </p:nvSpPr>
        <p:spPr>
          <a:xfrm>
            <a:off x="537030" y="7487824"/>
            <a:ext cx="10154783" cy="76744"/>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orde 5">
            <a:extLst>
              <a:ext uri="{FF2B5EF4-FFF2-40B4-BE49-F238E27FC236}">
                <a16:creationId xmlns:a16="http://schemas.microsoft.com/office/drawing/2014/main" id="{22EBB07F-4EE1-CF57-8653-471EFF11329C}"/>
              </a:ext>
            </a:extLst>
          </p:cNvPr>
          <p:cNvSpPr/>
          <p:nvPr userDrawn="1"/>
        </p:nvSpPr>
        <p:spPr>
          <a:xfrm>
            <a:off x="876537" y="7373214"/>
            <a:ext cx="423550" cy="391972"/>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10">
            <a:extLst>
              <a:ext uri="{FF2B5EF4-FFF2-40B4-BE49-F238E27FC236}">
                <a16:creationId xmlns:a16="http://schemas.microsoft.com/office/drawing/2014/main" id="{5AC59F13-CBD0-0C7A-7CC1-58F09F2A464E}"/>
              </a:ext>
            </a:extLst>
          </p:cNvPr>
          <p:cNvSpPr>
            <a:spLocks noGrp="1"/>
          </p:cNvSpPr>
          <p:nvPr>
            <p:ph type="body" sz="quarter" idx="11" hasCustomPrompt="1"/>
          </p:nvPr>
        </p:nvSpPr>
        <p:spPr>
          <a:xfrm>
            <a:off x="662298" y="7076646"/>
            <a:ext cx="1396098" cy="315655"/>
          </a:xfrm>
        </p:spPr>
        <p:txBody>
          <a:bodyPr/>
          <a:lstStyle>
            <a:lvl1pPr marL="0" indent="0">
              <a:buNone/>
              <a:defRPr sz="1600" b="1"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PPT </a:t>
            </a:r>
          </a:p>
        </p:txBody>
      </p:sp>
      <p:sp>
        <p:nvSpPr>
          <p:cNvPr id="12" name="Espace réservé du texte 10">
            <a:extLst>
              <a:ext uri="{FF2B5EF4-FFF2-40B4-BE49-F238E27FC236}">
                <a16:creationId xmlns:a16="http://schemas.microsoft.com/office/drawing/2014/main" id="{04442796-28D4-E0FE-D58C-E82D40107844}"/>
              </a:ext>
            </a:extLst>
          </p:cNvPr>
          <p:cNvSpPr>
            <a:spLocks noGrp="1"/>
          </p:cNvSpPr>
          <p:nvPr>
            <p:ph type="body" sz="quarter" idx="12" hasCustomPrompt="1"/>
          </p:nvPr>
        </p:nvSpPr>
        <p:spPr>
          <a:xfrm>
            <a:off x="2088962" y="7078580"/>
            <a:ext cx="2744289" cy="313722"/>
          </a:xfrm>
        </p:spPr>
        <p:txBody>
          <a:bodyPr/>
          <a:lstStyle>
            <a:lvl1pPr marL="0" indent="0">
              <a:buNone/>
              <a:defRPr sz="1600" b="0"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GRANDE PARTIE</a:t>
            </a:r>
          </a:p>
        </p:txBody>
      </p:sp>
    </p:spTree>
    <p:extLst>
      <p:ext uri="{BB962C8B-B14F-4D97-AF65-F5344CB8AC3E}">
        <p14:creationId xmlns:p14="http://schemas.microsoft.com/office/powerpoint/2010/main" val="397014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86B22554-16E9-7E43-6A6C-AB1E96D2B5D1}"/>
              </a:ext>
            </a:extLst>
          </p:cNvPr>
          <p:cNvSpPr>
            <a:spLocks noGrp="1"/>
          </p:cNvSpPr>
          <p:nvPr>
            <p:ph type="pic" sz="quarter" idx="10"/>
          </p:nvPr>
        </p:nvSpPr>
        <p:spPr>
          <a:xfrm>
            <a:off x="5778500" y="0"/>
            <a:ext cx="4913313" cy="7559675"/>
          </a:xfrm>
          <a:prstGeom prst="rect">
            <a:avLst/>
          </a:prstGeom>
        </p:spPr>
        <p:txBody>
          <a:bodyPr/>
          <a:lstStyle/>
          <a:p>
            <a:r>
              <a:rPr lang="fr-FR"/>
              <a:t>Cliquez sur l'icône pour ajouter une image</a:t>
            </a:r>
          </a:p>
        </p:txBody>
      </p:sp>
      <p:pic>
        <p:nvPicPr>
          <p:cNvPr id="4" name="Image 3">
            <a:extLst>
              <a:ext uri="{FF2B5EF4-FFF2-40B4-BE49-F238E27FC236}">
                <a16:creationId xmlns:a16="http://schemas.microsoft.com/office/drawing/2014/main" id="{814A33F3-C232-C978-121D-8874DC27CFBF}"/>
              </a:ext>
            </a:extLst>
          </p:cNvPr>
          <p:cNvPicPr>
            <a:picLocks noChangeAspect="1"/>
          </p:cNvPicPr>
          <p:nvPr userDrawn="1"/>
        </p:nvPicPr>
        <p:blipFill>
          <a:blip r:embed="rId2"/>
          <a:stretch>
            <a:fillRect/>
          </a:stretch>
        </p:blipFill>
        <p:spPr>
          <a:xfrm>
            <a:off x="564131" y="435629"/>
            <a:ext cx="3007152" cy="790410"/>
          </a:xfrm>
          <a:prstGeom prst="rect">
            <a:avLst/>
          </a:prstGeom>
        </p:spPr>
      </p:pic>
      <p:sp>
        <p:nvSpPr>
          <p:cNvPr id="5" name="Espace réservé du texte 10">
            <a:extLst>
              <a:ext uri="{FF2B5EF4-FFF2-40B4-BE49-F238E27FC236}">
                <a16:creationId xmlns:a16="http://schemas.microsoft.com/office/drawing/2014/main" id="{88EEB6FA-F883-D57D-E542-3ACF8FDEB868}"/>
              </a:ext>
            </a:extLst>
          </p:cNvPr>
          <p:cNvSpPr>
            <a:spLocks noGrp="1"/>
          </p:cNvSpPr>
          <p:nvPr>
            <p:ph type="body" sz="quarter" idx="14" hasCustomPrompt="1"/>
          </p:nvPr>
        </p:nvSpPr>
        <p:spPr>
          <a:xfrm>
            <a:off x="1152390" y="2297877"/>
            <a:ext cx="4134215" cy="3631763"/>
          </a:xfrm>
        </p:spPr>
        <p:txBody>
          <a:bodyPr wrap="square">
            <a:spAutoFit/>
          </a:bodyPr>
          <a:lstStyle>
            <a:lvl1pPr marL="457200" indent="-457200">
              <a:buFont typeface="Arial" panose="020B0604020202020204" pitchFamily="34" charset="0"/>
              <a:buChar char="•"/>
              <a:defRPr sz="1500"/>
            </a:lvl1pPr>
          </a:lstStyle>
          <a:p>
            <a:r>
              <a:rPr lang="fr-FR" dirty="0" err="1">
                <a:effectLst/>
                <a:latin typeface="Verdana" panose="020B0604030504040204" pitchFamily="34" charset="0"/>
              </a:rPr>
              <a:t>Ones</a:t>
            </a:r>
            <a:r>
              <a:rPr lang="fr-FR" dirty="0">
                <a:effectLst/>
                <a:latin typeface="Verdana" panose="020B0604030504040204" pitchFamily="34" charset="0"/>
              </a:rPr>
              <a:t> con </a:t>
            </a:r>
            <a:r>
              <a:rPr lang="fr-FR" dirty="0" err="1">
                <a:effectLst/>
                <a:latin typeface="Verdana" panose="020B0604030504040204" pitchFamily="34" charset="0"/>
              </a:rPr>
              <a:t>porro</a:t>
            </a:r>
            <a:r>
              <a:rPr lang="fr-FR" dirty="0">
                <a:effectLst/>
                <a:latin typeface="Verdana" panose="020B0604030504040204" pitchFamily="34" charset="0"/>
              </a:rPr>
              <a:t> </a:t>
            </a:r>
            <a:r>
              <a:rPr lang="fr-FR" dirty="0" err="1">
                <a:effectLst/>
                <a:latin typeface="Verdana" panose="020B0604030504040204" pitchFamily="34" charset="0"/>
              </a:rPr>
              <a:t>tor</a:t>
            </a:r>
            <a:r>
              <a:rPr lang="fr-FR" dirty="0">
                <a:effectLst/>
                <a:latin typeface="Verdana" panose="020B0604030504040204" pitchFamily="34" charset="0"/>
              </a:rPr>
              <a:t> accus as </a:t>
            </a:r>
            <a:r>
              <a:rPr lang="fr-FR" dirty="0" err="1">
                <a:effectLst/>
                <a:latin typeface="Verdana" panose="020B0604030504040204" pitchFamily="34" charset="0"/>
              </a:rPr>
              <a:t>elique</a:t>
            </a:r>
            <a:r>
              <a:rPr lang="fr-FR" dirty="0">
                <a:effectLst/>
                <a:latin typeface="Verdana" panose="020B0604030504040204" pitchFamily="34" charset="0"/>
              </a:rPr>
              <a:t> </a:t>
            </a:r>
            <a:r>
              <a:rPr lang="fr-FR" dirty="0" err="1">
                <a:effectLst/>
                <a:latin typeface="Verdana" panose="020B0604030504040204" pitchFamily="34" charset="0"/>
              </a:rPr>
              <a:t>cuptae</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ex-</a:t>
            </a:r>
            <a:r>
              <a:rPr lang="fr-FR" dirty="0" err="1">
                <a:effectLst/>
                <a:latin typeface="Verdana" panose="020B0604030504040204" pitchFamily="34" charset="0"/>
              </a:rPr>
              <a:t>plaut</a:t>
            </a:r>
            <a:r>
              <a:rPr lang="fr-FR" dirty="0">
                <a:effectLst/>
                <a:latin typeface="Verdana" panose="020B0604030504040204" pitchFamily="34" charset="0"/>
              </a:rPr>
              <a:t> </a:t>
            </a:r>
            <a:r>
              <a:rPr lang="fr-FR" dirty="0" err="1">
                <a:effectLst/>
                <a:latin typeface="Verdana" panose="020B0604030504040204" pitchFamily="34" charset="0"/>
              </a:rPr>
              <a:t>untem</a:t>
            </a:r>
            <a:r>
              <a:rPr lang="fr-FR" dirty="0">
                <a:effectLst/>
                <a:latin typeface="Verdana" panose="020B0604030504040204" pitchFamily="34" charset="0"/>
              </a:rPr>
              <a:t> qui nia </a:t>
            </a:r>
            <a:r>
              <a:rPr lang="fr-FR" dirty="0" err="1">
                <a:effectLst/>
                <a:latin typeface="Verdana" panose="020B0604030504040204" pitchFamily="34" charset="0"/>
              </a:rPr>
              <a:t>simporeped</a:t>
            </a:r>
            <a:r>
              <a:rPr lang="fr-FR" dirty="0">
                <a:effectLst/>
                <a:latin typeface="Verdana" panose="020B0604030504040204" pitchFamily="34" charset="0"/>
              </a:rPr>
              <a:t> </a:t>
            </a:r>
            <a:r>
              <a:rPr lang="fr-FR" dirty="0" err="1">
                <a:effectLst/>
                <a:latin typeface="Verdana" panose="020B0604030504040204" pitchFamily="34" charset="0"/>
              </a:rPr>
              <a:t>evellaborum</a:t>
            </a:r>
            <a:r>
              <a:rPr lang="fr-FR" dirty="0">
                <a:effectLst/>
                <a:latin typeface="Verdana" panose="020B0604030504040204" pitchFamily="34" charset="0"/>
              </a:rPr>
              <a:t> </a:t>
            </a:r>
            <a:r>
              <a:rPr lang="fr-FR" dirty="0" err="1">
                <a:effectLst/>
                <a:latin typeface="Verdana" panose="020B0604030504040204" pitchFamily="34" charset="0"/>
              </a:rPr>
              <a:t>lab</a:t>
            </a:r>
            <a:r>
              <a:rPr lang="fr-FR" dirty="0">
                <a:effectLst/>
                <a:latin typeface="Verdana" panose="020B0604030504040204" pitchFamily="34" charset="0"/>
              </a:rPr>
              <a:t> </a:t>
            </a:r>
            <a:r>
              <a:rPr lang="fr-FR" dirty="0" err="1">
                <a:effectLst/>
                <a:latin typeface="Verdana" panose="020B0604030504040204" pitchFamily="34" charset="0"/>
              </a:rPr>
              <a:t>ium</a:t>
            </a:r>
            <a:r>
              <a:rPr lang="fr-FR" dirty="0">
                <a:effectLst/>
                <a:latin typeface="Verdana" panose="020B0604030504040204" pitchFamily="34" charset="0"/>
              </a:rPr>
              <a:t> </a:t>
            </a:r>
            <a:r>
              <a:rPr lang="fr-FR" dirty="0" err="1">
                <a:effectLst/>
                <a:latin typeface="Verdana" panose="020B0604030504040204" pitchFamily="34" charset="0"/>
              </a:rPr>
              <a:t>dolup</a:t>
            </a:r>
            <a:r>
              <a:rPr lang="fr-FR" dirty="0">
                <a:effectLst/>
                <a:latin typeface="Verdana" panose="020B0604030504040204" pitchFamily="34" charset="0"/>
              </a:rPr>
              <a:t>-tus rente </a:t>
            </a:r>
            <a:br>
              <a:rPr lang="fr-FR" dirty="0">
                <a:effectLst/>
                <a:latin typeface="Verdana" panose="020B0604030504040204" pitchFamily="34" charset="0"/>
              </a:rPr>
            </a:b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endParaRPr lang="fr-FR" dirty="0">
              <a:effectLst/>
              <a:latin typeface="Verdana" panose="020B0604030504040204" pitchFamily="34" charset="0"/>
            </a:endParaRPr>
          </a:p>
          <a:p>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t>
            </a:r>
            <a:br>
              <a:rPr lang="fr-FR" dirty="0">
                <a:effectLst/>
                <a:latin typeface="Verdana" panose="020B0604030504040204" pitchFamily="34" charset="0"/>
              </a:rPr>
            </a:br>
            <a:r>
              <a:rPr lang="fr-FR" dirty="0">
                <a:effectLst/>
                <a:latin typeface="Verdana" panose="020B0604030504040204" pitchFamily="34" charset="0"/>
              </a:rPr>
              <a:t>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iditatem</a:t>
            </a:r>
            <a:r>
              <a:rPr lang="fr-FR" dirty="0">
                <a:effectLst/>
                <a:latin typeface="Verdana" panose="020B0604030504040204" pitchFamily="34" charset="0"/>
              </a:rPr>
              <a:t> que </a:t>
            </a:r>
            <a:r>
              <a:rPr lang="fr-FR" dirty="0" err="1">
                <a:effectLst/>
                <a:latin typeface="Verdana" panose="020B0604030504040204" pitchFamily="34" charset="0"/>
              </a:rPr>
              <a:t>pero</a:t>
            </a:r>
            <a:endParaRPr lang="fr-FR" dirty="0">
              <a:effectLst/>
              <a:latin typeface="Verdana" panose="020B0604030504040204" pitchFamily="34" charset="0"/>
            </a:endParaRPr>
          </a:p>
          <a:p>
            <a:r>
              <a:rPr lang="fr-FR" dirty="0">
                <a:effectLst/>
                <a:latin typeface="Verdana" panose="020B0604030504040204" pitchFamily="34" charset="0"/>
              </a:rPr>
              <a:t>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idittem</a:t>
            </a:r>
            <a:r>
              <a:rPr lang="fr-FR" dirty="0">
                <a:effectLst/>
                <a:latin typeface="Verdana" panose="020B0604030504040204" pitchFamily="34" charset="0"/>
              </a:rPr>
              <a:t> que </a:t>
            </a:r>
            <a:r>
              <a:rPr lang="fr-FR" dirty="0" err="1">
                <a:effectLst/>
                <a:latin typeface="Verdana" panose="020B0604030504040204" pitchFamily="34" charset="0"/>
              </a:rPr>
              <a:t>pero</a:t>
            </a:r>
            <a:r>
              <a:rPr lang="fr-FR" dirty="0">
                <a:effectLst/>
                <a:latin typeface="Verdana" panose="020B0604030504040204" pitchFamily="34" charset="0"/>
              </a:rPr>
              <a:t> quat rente </a:t>
            </a: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a:t>
            </a:r>
          </a:p>
          <a:p>
            <a:pPr lvl="0"/>
            <a:endParaRPr lang="fr-FR" dirty="0"/>
          </a:p>
        </p:txBody>
      </p:sp>
      <p:sp>
        <p:nvSpPr>
          <p:cNvPr id="8" name="Rectangle 7">
            <a:extLst>
              <a:ext uri="{FF2B5EF4-FFF2-40B4-BE49-F238E27FC236}">
                <a16:creationId xmlns:a16="http://schemas.microsoft.com/office/drawing/2014/main" id="{5C5915E4-D20A-ACD1-9DC5-CFB8357E73C4}"/>
              </a:ext>
            </a:extLst>
          </p:cNvPr>
          <p:cNvSpPr/>
          <p:nvPr userDrawn="1"/>
        </p:nvSpPr>
        <p:spPr>
          <a:xfrm>
            <a:off x="537030" y="7487824"/>
            <a:ext cx="10154783" cy="76744"/>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orde 8">
            <a:extLst>
              <a:ext uri="{FF2B5EF4-FFF2-40B4-BE49-F238E27FC236}">
                <a16:creationId xmlns:a16="http://schemas.microsoft.com/office/drawing/2014/main" id="{F97288D3-BA88-BC6B-E8BF-AA199D6E6FA6}"/>
              </a:ext>
            </a:extLst>
          </p:cNvPr>
          <p:cNvSpPr/>
          <p:nvPr userDrawn="1"/>
        </p:nvSpPr>
        <p:spPr>
          <a:xfrm>
            <a:off x="876537" y="7373214"/>
            <a:ext cx="423550" cy="391972"/>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0">
            <a:extLst>
              <a:ext uri="{FF2B5EF4-FFF2-40B4-BE49-F238E27FC236}">
                <a16:creationId xmlns:a16="http://schemas.microsoft.com/office/drawing/2014/main" id="{B85144A9-303C-8CDF-3550-A1A225410B5C}"/>
              </a:ext>
            </a:extLst>
          </p:cNvPr>
          <p:cNvSpPr>
            <a:spLocks noGrp="1"/>
          </p:cNvSpPr>
          <p:nvPr>
            <p:ph type="body" sz="quarter" idx="11" hasCustomPrompt="1"/>
          </p:nvPr>
        </p:nvSpPr>
        <p:spPr>
          <a:xfrm>
            <a:off x="662298" y="7076646"/>
            <a:ext cx="1396098" cy="315655"/>
          </a:xfrm>
        </p:spPr>
        <p:txBody>
          <a:bodyPr/>
          <a:lstStyle>
            <a:lvl1pPr marL="0" indent="0">
              <a:buNone/>
              <a:defRPr sz="1600" b="1"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PPT </a:t>
            </a:r>
          </a:p>
        </p:txBody>
      </p:sp>
      <p:sp>
        <p:nvSpPr>
          <p:cNvPr id="19" name="Espace réservé du texte 10">
            <a:extLst>
              <a:ext uri="{FF2B5EF4-FFF2-40B4-BE49-F238E27FC236}">
                <a16:creationId xmlns:a16="http://schemas.microsoft.com/office/drawing/2014/main" id="{20064E4A-B688-30DE-8F40-BAFF04C5F057}"/>
              </a:ext>
            </a:extLst>
          </p:cNvPr>
          <p:cNvSpPr>
            <a:spLocks noGrp="1"/>
          </p:cNvSpPr>
          <p:nvPr>
            <p:ph type="body" sz="quarter" idx="12" hasCustomPrompt="1"/>
          </p:nvPr>
        </p:nvSpPr>
        <p:spPr>
          <a:xfrm>
            <a:off x="2088962" y="7078580"/>
            <a:ext cx="2744289" cy="313722"/>
          </a:xfrm>
        </p:spPr>
        <p:txBody>
          <a:bodyPr/>
          <a:lstStyle>
            <a:lvl1pPr marL="0" indent="0">
              <a:buNone/>
              <a:defRPr sz="1600" b="0"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GRANDE PARTIE</a:t>
            </a:r>
          </a:p>
        </p:txBody>
      </p:sp>
    </p:spTree>
    <p:extLst>
      <p:ext uri="{BB962C8B-B14F-4D97-AF65-F5344CB8AC3E}">
        <p14:creationId xmlns:p14="http://schemas.microsoft.com/office/powerpoint/2010/main" val="295880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60306BBB-1625-DFEE-F09B-EA0507BB187E}"/>
              </a:ext>
            </a:extLst>
          </p:cNvPr>
          <p:cNvSpPr>
            <a:spLocks noGrp="1"/>
          </p:cNvSpPr>
          <p:nvPr>
            <p:ph type="pic" sz="quarter" idx="10"/>
          </p:nvPr>
        </p:nvSpPr>
        <p:spPr>
          <a:xfrm>
            <a:off x="5245100" y="368300"/>
            <a:ext cx="5588000" cy="7191375"/>
          </a:xfrm>
          <a:prstGeom prst="rect">
            <a:avLst/>
          </a:prstGeom>
        </p:spPr>
        <p:txBody>
          <a:bodyPr/>
          <a:lstStyle/>
          <a:p>
            <a:r>
              <a:rPr lang="fr-FR"/>
              <a:t>Cliquez sur l'icône pour ajouter une image</a:t>
            </a:r>
          </a:p>
        </p:txBody>
      </p:sp>
      <p:sp>
        <p:nvSpPr>
          <p:cNvPr id="12" name="Rectangle 11">
            <a:extLst>
              <a:ext uri="{FF2B5EF4-FFF2-40B4-BE49-F238E27FC236}">
                <a16:creationId xmlns:a16="http://schemas.microsoft.com/office/drawing/2014/main" id="{AE33A33C-471A-3B03-91F5-F741E507648E}"/>
              </a:ext>
            </a:extLst>
          </p:cNvPr>
          <p:cNvSpPr/>
          <p:nvPr userDrawn="1"/>
        </p:nvSpPr>
        <p:spPr>
          <a:xfrm>
            <a:off x="2365100" y="2163987"/>
            <a:ext cx="2880000" cy="3600000"/>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61BD3A47-C49F-7021-5070-24884247E155}"/>
              </a:ext>
            </a:extLst>
          </p:cNvPr>
          <p:cNvPicPr>
            <a:picLocks noChangeAspect="1"/>
          </p:cNvPicPr>
          <p:nvPr userDrawn="1"/>
        </p:nvPicPr>
        <p:blipFill>
          <a:blip r:embed="rId2"/>
          <a:stretch>
            <a:fillRect/>
          </a:stretch>
        </p:blipFill>
        <p:spPr>
          <a:xfrm>
            <a:off x="564131" y="435629"/>
            <a:ext cx="3007152" cy="790410"/>
          </a:xfrm>
          <a:prstGeom prst="rect">
            <a:avLst/>
          </a:prstGeom>
        </p:spPr>
      </p:pic>
      <p:sp>
        <p:nvSpPr>
          <p:cNvPr id="6" name="Espace réservé du texte 5">
            <a:extLst>
              <a:ext uri="{FF2B5EF4-FFF2-40B4-BE49-F238E27FC236}">
                <a16:creationId xmlns:a16="http://schemas.microsoft.com/office/drawing/2014/main" id="{E38C330E-3B0A-8428-E38C-59E7B05BCE32}"/>
              </a:ext>
            </a:extLst>
          </p:cNvPr>
          <p:cNvSpPr>
            <a:spLocks noGrp="1"/>
          </p:cNvSpPr>
          <p:nvPr>
            <p:ph type="body" sz="quarter" idx="13" hasCustomPrompt="1"/>
          </p:nvPr>
        </p:nvSpPr>
        <p:spPr>
          <a:xfrm>
            <a:off x="2608118" y="2361623"/>
            <a:ext cx="2358737" cy="313932"/>
          </a:xfrm>
        </p:spPr>
        <p:txBody>
          <a:bodyPr wrap="square" anchor="t" anchorCtr="0">
            <a:spAutoFit/>
          </a:bodyPr>
          <a:lstStyle>
            <a:lvl1pPr marL="0" indent="0">
              <a:buNone/>
              <a:defRPr sz="1500"/>
            </a:lvl1pPr>
          </a:lstStyle>
          <a:p>
            <a:pPr algn="r"/>
            <a:r>
              <a:rPr lang="fr-FR" sz="1600" dirty="0">
                <a:effectLst/>
                <a:latin typeface="Verdana" panose="020B0604030504040204" pitchFamily="34" charset="0"/>
              </a:rPr>
              <a:t>Texte</a:t>
            </a:r>
            <a:endParaRPr lang="fr-FR" sz="3200" dirty="0">
              <a:effectLst/>
              <a:latin typeface="Verdana" panose="020B0604030504040204" pitchFamily="34" charset="0"/>
            </a:endParaRPr>
          </a:p>
        </p:txBody>
      </p:sp>
      <p:sp>
        <p:nvSpPr>
          <p:cNvPr id="8" name="Rectangle 7">
            <a:extLst>
              <a:ext uri="{FF2B5EF4-FFF2-40B4-BE49-F238E27FC236}">
                <a16:creationId xmlns:a16="http://schemas.microsoft.com/office/drawing/2014/main" id="{377E73F2-EA99-9739-F2EC-1593246C29DB}"/>
              </a:ext>
            </a:extLst>
          </p:cNvPr>
          <p:cNvSpPr/>
          <p:nvPr userDrawn="1"/>
        </p:nvSpPr>
        <p:spPr>
          <a:xfrm>
            <a:off x="537030" y="7487824"/>
            <a:ext cx="10154783" cy="76744"/>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orde 8">
            <a:extLst>
              <a:ext uri="{FF2B5EF4-FFF2-40B4-BE49-F238E27FC236}">
                <a16:creationId xmlns:a16="http://schemas.microsoft.com/office/drawing/2014/main" id="{15955B17-3E50-3DFD-6D90-58938A974D09}"/>
              </a:ext>
            </a:extLst>
          </p:cNvPr>
          <p:cNvSpPr/>
          <p:nvPr userDrawn="1"/>
        </p:nvSpPr>
        <p:spPr>
          <a:xfrm>
            <a:off x="876537" y="7373214"/>
            <a:ext cx="423550" cy="391972"/>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10">
            <a:extLst>
              <a:ext uri="{FF2B5EF4-FFF2-40B4-BE49-F238E27FC236}">
                <a16:creationId xmlns:a16="http://schemas.microsoft.com/office/drawing/2014/main" id="{48D6716A-8576-353D-D139-75DBFF12F145}"/>
              </a:ext>
            </a:extLst>
          </p:cNvPr>
          <p:cNvSpPr>
            <a:spLocks noGrp="1"/>
          </p:cNvSpPr>
          <p:nvPr>
            <p:ph type="body" sz="quarter" idx="11" hasCustomPrompt="1"/>
          </p:nvPr>
        </p:nvSpPr>
        <p:spPr>
          <a:xfrm>
            <a:off x="662298" y="7076646"/>
            <a:ext cx="1396098" cy="315655"/>
          </a:xfrm>
        </p:spPr>
        <p:txBody>
          <a:bodyPr/>
          <a:lstStyle>
            <a:lvl1pPr marL="0" indent="0">
              <a:buNone/>
              <a:defRPr sz="1600" b="1"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PPT </a:t>
            </a:r>
          </a:p>
        </p:txBody>
      </p:sp>
      <p:cxnSp>
        <p:nvCxnSpPr>
          <p:cNvPr id="16" name="Connecteur droit 15">
            <a:extLst>
              <a:ext uri="{FF2B5EF4-FFF2-40B4-BE49-F238E27FC236}">
                <a16:creationId xmlns:a16="http://schemas.microsoft.com/office/drawing/2014/main" id="{94D25925-B2DF-F6CB-086C-6CC340220821}"/>
              </a:ext>
            </a:extLst>
          </p:cNvPr>
          <p:cNvCxnSpPr>
            <a:cxnSpLocks/>
          </p:cNvCxnSpPr>
          <p:nvPr userDrawn="1"/>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
        <p:nvSpPr>
          <p:cNvPr id="17" name="Espace réservé du texte 10">
            <a:extLst>
              <a:ext uri="{FF2B5EF4-FFF2-40B4-BE49-F238E27FC236}">
                <a16:creationId xmlns:a16="http://schemas.microsoft.com/office/drawing/2014/main" id="{48457454-C283-2BA3-2F7A-E0D976AE1C46}"/>
              </a:ext>
            </a:extLst>
          </p:cNvPr>
          <p:cNvSpPr>
            <a:spLocks noGrp="1"/>
          </p:cNvSpPr>
          <p:nvPr>
            <p:ph type="body" sz="quarter" idx="12" hasCustomPrompt="1"/>
          </p:nvPr>
        </p:nvSpPr>
        <p:spPr>
          <a:xfrm>
            <a:off x="2088962" y="7078580"/>
            <a:ext cx="2744289" cy="313722"/>
          </a:xfrm>
        </p:spPr>
        <p:txBody>
          <a:bodyPr/>
          <a:lstStyle>
            <a:lvl1pPr marL="0" indent="0">
              <a:buNone/>
              <a:defRPr sz="1600" b="0" i="0">
                <a:latin typeface="Verdana" panose="020B0604030504040204" pitchFamily="34" charset="0"/>
                <a:ea typeface="Verdana" panose="020B0604030504040204" pitchFamily="34" charset="0"/>
                <a:cs typeface="Verdana" panose="020B0604030504040204" pitchFamily="34" charset="0"/>
              </a:defRPr>
            </a:lvl1pPr>
            <a:lvl2pPr marL="503971" indent="0">
              <a:buNone/>
              <a:defRPr/>
            </a:lvl2pPr>
          </a:lstStyle>
          <a:p>
            <a:pPr lvl="0"/>
            <a:r>
              <a:rPr lang="fr-FR" dirty="0"/>
              <a:t>TITRE GRANDE PARTIE</a:t>
            </a:r>
          </a:p>
        </p:txBody>
      </p:sp>
    </p:spTree>
    <p:extLst>
      <p:ext uri="{BB962C8B-B14F-4D97-AF65-F5344CB8AC3E}">
        <p14:creationId xmlns:p14="http://schemas.microsoft.com/office/powerpoint/2010/main" val="246709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571640F2-C04D-C8C7-6441-41617AEAD8D0}"/>
              </a:ext>
            </a:extLst>
          </p:cNvPr>
          <p:cNvSpPr/>
          <p:nvPr userDrawn="1"/>
        </p:nvSpPr>
        <p:spPr>
          <a:xfrm>
            <a:off x="3632727" y="2176676"/>
            <a:ext cx="3426358" cy="3426358"/>
          </a:xfrm>
          <a:prstGeom prst="ellipse">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15F1833-B243-2A33-5CA8-BF4B629A2C61}"/>
              </a:ext>
            </a:extLst>
          </p:cNvPr>
          <p:cNvPicPr>
            <a:picLocks noChangeAspect="1"/>
          </p:cNvPicPr>
          <p:nvPr userDrawn="1"/>
        </p:nvPicPr>
        <p:blipFill>
          <a:blip r:embed="rId2"/>
          <a:stretch>
            <a:fillRect/>
          </a:stretch>
        </p:blipFill>
        <p:spPr>
          <a:xfrm>
            <a:off x="3954958" y="3107089"/>
            <a:ext cx="2775800" cy="729601"/>
          </a:xfrm>
          <a:prstGeom prst="rect">
            <a:avLst/>
          </a:prstGeom>
        </p:spPr>
      </p:pic>
      <p:sp>
        <p:nvSpPr>
          <p:cNvPr id="4" name="ZoneTexte 3">
            <a:extLst>
              <a:ext uri="{FF2B5EF4-FFF2-40B4-BE49-F238E27FC236}">
                <a16:creationId xmlns:a16="http://schemas.microsoft.com/office/drawing/2014/main" id="{C1B92E3C-46D4-CC32-2406-8774AAB39DFF}"/>
              </a:ext>
            </a:extLst>
          </p:cNvPr>
          <p:cNvSpPr txBox="1"/>
          <p:nvPr userDrawn="1"/>
        </p:nvSpPr>
        <p:spPr>
          <a:xfrm>
            <a:off x="4224741" y="4212958"/>
            <a:ext cx="2236234" cy="892552"/>
          </a:xfrm>
          <a:prstGeom prst="rect">
            <a:avLst/>
          </a:prstGeom>
          <a:noFill/>
        </p:spPr>
        <p:txBody>
          <a:bodyPr wrap="square" rtlCol="0">
            <a:spAutoFit/>
          </a:bodyPr>
          <a:lstStyle/>
          <a:p>
            <a:pPr algn="ctr"/>
            <a:r>
              <a:rPr lang="fr-FR" sz="1300" dirty="0">
                <a:effectLst/>
                <a:latin typeface="Verdana" panose="020B0604030504040204" pitchFamily="34" charset="0"/>
              </a:rPr>
              <a:t>7 boulevard du Finistère</a:t>
            </a:r>
            <a:br>
              <a:rPr lang="fr-FR" sz="1300" dirty="0">
                <a:effectLst/>
                <a:latin typeface="Verdana" panose="020B0604030504040204" pitchFamily="34" charset="0"/>
              </a:rPr>
            </a:br>
            <a:r>
              <a:rPr lang="fr-FR" sz="1300" dirty="0">
                <a:effectLst/>
                <a:latin typeface="Verdana" panose="020B0604030504040204" pitchFamily="34" charset="0"/>
              </a:rPr>
              <a:t>29000 Quimper</a:t>
            </a:r>
          </a:p>
          <a:p>
            <a:pPr algn="ctr"/>
            <a:r>
              <a:rPr lang="fr-FR" sz="1300" dirty="0">
                <a:effectLst/>
                <a:latin typeface="Verdana" panose="020B0604030504040204" pitchFamily="34" charset="0"/>
              </a:rPr>
              <a:t>02 98 64 11 30</a:t>
            </a:r>
            <a:br>
              <a:rPr lang="fr-FR" sz="1300" dirty="0">
                <a:effectLst/>
                <a:latin typeface="Verdana" panose="020B0604030504040204" pitchFamily="34" charset="0"/>
              </a:rPr>
            </a:br>
            <a:r>
              <a:rPr lang="fr-FR" sz="1300" dirty="0">
                <a:effectLst/>
                <a:latin typeface="Verdana" panose="020B0604030504040204" pitchFamily="34" charset="0"/>
              </a:rPr>
              <a:t>cdg29@cdg29.bzh</a:t>
            </a:r>
          </a:p>
        </p:txBody>
      </p:sp>
      <p:sp>
        <p:nvSpPr>
          <p:cNvPr id="5" name="ZoneTexte 4">
            <a:extLst>
              <a:ext uri="{FF2B5EF4-FFF2-40B4-BE49-F238E27FC236}">
                <a16:creationId xmlns:a16="http://schemas.microsoft.com/office/drawing/2014/main" id="{ACA81CD1-65F0-EE90-B8AF-B56AA7A665FE}"/>
              </a:ext>
            </a:extLst>
          </p:cNvPr>
          <p:cNvSpPr txBox="1"/>
          <p:nvPr userDrawn="1"/>
        </p:nvSpPr>
        <p:spPr>
          <a:xfrm>
            <a:off x="4301016" y="6997532"/>
            <a:ext cx="20836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i="0" dirty="0">
                <a:effectLst/>
                <a:latin typeface="Verdana" panose="020B0604030504040204" pitchFamily="34" charset="0"/>
                <a:ea typeface="Verdana" panose="020B0604030504040204" pitchFamily="34" charset="0"/>
                <a:cs typeface="Verdana" panose="020B0604030504040204" pitchFamily="34" charset="0"/>
              </a:rPr>
              <a:t>www.cdg29.bzh</a:t>
            </a:r>
          </a:p>
        </p:txBody>
      </p:sp>
      <p:pic>
        <p:nvPicPr>
          <p:cNvPr id="16" name="Graphique 15">
            <a:extLst>
              <a:ext uri="{FF2B5EF4-FFF2-40B4-BE49-F238E27FC236}">
                <a16:creationId xmlns:a16="http://schemas.microsoft.com/office/drawing/2014/main" id="{F628CD3D-894C-4C1B-2914-8BEFED2A9C4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36657" y="6590850"/>
            <a:ext cx="360101" cy="360101"/>
          </a:xfrm>
          <a:prstGeom prst="rect">
            <a:avLst/>
          </a:prstGeom>
        </p:spPr>
      </p:pic>
      <p:pic>
        <p:nvPicPr>
          <p:cNvPr id="18" name="Graphique 17">
            <a:extLst>
              <a:ext uri="{FF2B5EF4-FFF2-40B4-BE49-F238E27FC236}">
                <a16:creationId xmlns:a16="http://schemas.microsoft.com/office/drawing/2014/main" id="{5241B2C6-CB80-AAEF-6601-11621682B20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919806" y="6594796"/>
            <a:ext cx="355601" cy="355601"/>
          </a:xfrm>
          <a:prstGeom prst="rect">
            <a:avLst/>
          </a:prstGeom>
        </p:spPr>
      </p:pic>
      <p:pic>
        <p:nvPicPr>
          <p:cNvPr id="22" name="Graphique 21">
            <a:extLst>
              <a:ext uri="{FF2B5EF4-FFF2-40B4-BE49-F238E27FC236}">
                <a16:creationId xmlns:a16="http://schemas.microsoft.com/office/drawing/2014/main" id="{0E2D7CDD-3B43-9527-F08E-861DD5C46EB3}"/>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5411904" y="6596630"/>
            <a:ext cx="360101" cy="360101"/>
          </a:xfrm>
          <a:prstGeom prst="rect">
            <a:avLst/>
          </a:prstGeom>
        </p:spPr>
      </p:pic>
      <p:pic>
        <p:nvPicPr>
          <p:cNvPr id="24" name="Graphique 23">
            <a:extLst>
              <a:ext uri="{FF2B5EF4-FFF2-40B4-BE49-F238E27FC236}">
                <a16:creationId xmlns:a16="http://schemas.microsoft.com/office/drawing/2014/main" id="{2C0AD025-37E4-5646-D1E1-DD45807D2304}"/>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5885608" y="6601132"/>
            <a:ext cx="355599" cy="355599"/>
          </a:xfrm>
          <a:prstGeom prst="rect">
            <a:avLst/>
          </a:prstGeom>
        </p:spPr>
      </p:pic>
      <p:sp>
        <p:nvSpPr>
          <p:cNvPr id="10" name="Rectangle 9">
            <a:extLst>
              <a:ext uri="{FF2B5EF4-FFF2-40B4-BE49-F238E27FC236}">
                <a16:creationId xmlns:a16="http://schemas.microsoft.com/office/drawing/2014/main" id="{7D7188AE-DE19-10C6-179A-8D9BFFE72C87}"/>
              </a:ext>
            </a:extLst>
          </p:cNvPr>
          <p:cNvSpPr/>
          <p:nvPr userDrawn="1"/>
        </p:nvSpPr>
        <p:spPr>
          <a:xfrm>
            <a:off x="0" y="7487824"/>
            <a:ext cx="10691813" cy="76744"/>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orde 10">
            <a:extLst>
              <a:ext uri="{FF2B5EF4-FFF2-40B4-BE49-F238E27FC236}">
                <a16:creationId xmlns:a16="http://schemas.microsoft.com/office/drawing/2014/main" id="{92C69CF6-F2F4-EFB4-C179-3B48CF84A57C}"/>
              </a:ext>
            </a:extLst>
          </p:cNvPr>
          <p:cNvSpPr/>
          <p:nvPr userDrawn="1"/>
        </p:nvSpPr>
        <p:spPr>
          <a:xfrm>
            <a:off x="5116420" y="7373214"/>
            <a:ext cx="445949" cy="391972"/>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409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de section">
  <p:cSld name="3_Titre de section">
    <p:spTree>
      <p:nvGrpSpPr>
        <p:cNvPr id="1" name="Shape 42"/>
        <p:cNvGrpSpPr/>
        <p:nvPr/>
      </p:nvGrpSpPr>
      <p:grpSpPr>
        <a:xfrm>
          <a:off x="0" y="0"/>
          <a:ext cx="0" cy="0"/>
          <a:chOff x="0" y="0"/>
          <a:chExt cx="0" cy="0"/>
        </a:xfrm>
      </p:grpSpPr>
      <p:sp>
        <p:nvSpPr>
          <p:cNvPr id="43" name="Google Shape;43;p12"/>
          <p:cNvSpPr/>
          <p:nvPr/>
        </p:nvSpPr>
        <p:spPr>
          <a:xfrm>
            <a:off x="537030" y="7487824"/>
            <a:ext cx="10154783" cy="76744"/>
          </a:xfrm>
          <a:prstGeom prst="rect">
            <a:avLst/>
          </a:prstGeom>
          <a:solidFill>
            <a:srgbClr val="F2B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2"/>
          <p:cNvSpPr/>
          <p:nvPr/>
        </p:nvSpPr>
        <p:spPr>
          <a:xfrm>
            <a:off x="876537" y="7373214"/>
            <a:ext cx="423550" cy="391972"/>
          </a:xfrm>
          <a:prstGeom prst="chord">
            <a:avLst>
              <a:gd name="adj1" fmla="val 10837168"/>
              <a:gd name="adj2" fmla="val 2154938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2"/>
          <p:cNvSpPr txBox="1">
            <a:spLocks noGrp="1"/>
          </p:cNvSpPr>
          <p:nvPr>
            <p:ph type="body" idx="1"/>
          </p:nvPr>
        </p:nvSpPr>
        <p:spPr>
          <a:xfrm>
            <a:off x="662298" y="7076646"/>
            <a:ext cx="1396098" cy="3156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600"/>
              <a:buNone/>
              <a:defRPr sz="1600" b="1" i="0">
                <a:latin typeface="Verdana"/>
                <a:ea typeface="Verdana"/>
                <a:cs typeface="Verdana"/>
                <a:sym typeface="Verdana"/>
              </a:defRPr>
            </a:lvl1pPr>
            <a:lvl2pPr marL="914400" lvl="1" indent="-228600" algn="l">
              <a:lnSpc>
                <a:spcPct val="90000"/>
              </a:lnSpc>
              <a:spcBef>
                <a:spcPts val="551"/>
              </a:spcBef>
              <a:spcAft>
                <a:spcPts val="0"/>
              </a:spcAft>
              <a:buClr>
                <a:schemeClr val="dk1"/>
              </a:buClr>
              <a:buSzPts val="2646"/>
              <a:buNone/>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cxnSp>
        <p:nvCxnSpPr>
          <p:cNvPr id="46" name="Google Shape;46;p12"/>
          <p:cNvCxnSpPr/>
          <p:nvPr/>
        </p:nvCxnSpPr>
        <p:spPr>
          <a:xfrm rot="10800000">
            <a:off x="2073679" y="7121574"/>
            <a:ext cx="0" cy="216212"/>
          </a:xfrm>
          <a:prstGeom prst="straightConnector1">
            <a:avLst/>
          </a:prstGeom>
          <a:noFill/>
          <a:ln w="9525" cap="flat" cmpd="sng">
            <a:solidFill>
              <a:schemeClr val="accent4"/>
            </a:solidFill>
            <a:prstDash val="solid"/>
            <a:miter lim="800000"/>
            <a:headEnd type="none" w="sm" len="sm"/>
            <a:tailEnd type="none" w="sm" len="sm"/>
          </a:ln>
        </p:spPr>
      </p:cxnSp>
      <p:sp>
        <p:nvSpPr>
          <p:cNvPr id="47" name="Google Shape;47;p12"/>
          <p:cNvSpPr txBox="1">
            <a:spLocks noGrp="1"/>
          </p:cNvSpPr>
          <p:nvPr>
            <p:ph type="body" idx="2"/>
          </p:nvPr>
        </p:nvSpPr>
        <p:spPr>
          <a:xfrm>
            <a:off x="2088962" y="7078580"/>
            <a:ext cx="2744289" cy="3137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600"/>
              <a:buNone/>
              <a:defRPr sz="1600" b="0" i="0">
                <a:latin typeface="Verdana"/>
                <a:ea typeface="Verdana"/>
                <a:cs typeface="Verdana"/>
                <a:sym typeface="Verdana"/>
              </a:defRPr>
            </a:lvl1pPr>
            <a:lvl2pPr marL="914400" lvl="1" indent="-228600" algn="l">
              <a:lnSpc>
                <a:spcPct val="90000"/>
              </a:lnSpc>
              <a:spcBef>
                <a:spcPts val="551"/>
              </a:spcBef>
              <a:spcAft>
                <a:spcPts val="0"/>
              </a:spcAft>
              <a:buClr>
                <a:schemeClr val="dk1"/>
              </a:buClr>
              <a:buSzPts val="2646"/>
              <a:buNone/>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928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1452DF2-F2CF-D045-9768-34992307BF43}" type="datetimeFigureOut">
              <a:rPr lang="fr-FR" smtClean="0"/>
              <a:t>26/05/2026</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EEE1F2D9-8F13-8F4B-9746-034CA33042B7}" type="slidenum">
              <a:rPr lang="fr-FR" smtClean="0"/>
              <a:t>‹N°›</a:t>
            </a:fld>
            <a:endParaRPr lang="fr-FR"/>
          </a:p>
        </p:txBody>
      </p:sp>
    </p:spTree>
    <p:extLst>
      <p:ext uri="{BB962C8B-B14F-4D97-AF65-F5344CB8AC3E}">
        <p14:creationId xmlns:p14="http://schemas.microsoft.com/office/powerpoint/2010/main" val="576823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2" r:id="rId5"/>
    <p:sldLayoutId id="2147483664" r:id="rId6"/>
    <p:sldLayoutId id="2147483665" r:id="rId7"/>
    <p:sldLayoutId id="2147483674" r:id="rId8"/>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448FDFAF-971C-98F4-D56E-60BBEE588860}"/>
              </a:ext>
            </a:extLst>
          </p:cNvPr>
          <p:cNvSpPr>
            <a:spLocks noGrp="1"/>
          </p:cNvSpPr>
          <p:nvPr>
            <p:ph type="body" sz="quarter" idx="11"/>
          </p:nvPr>
        </p:nvSpPr>
        <p:spPr>
          <a:xfrm>
            <a:off x="1178560" y="4877757"/>
            <a:ext cx="9059049" cy="2862322"/>
          </a:xfrm>
        </p:spPr>
        <p:txBody>
          <a:bodyPr/>
          <a:lstStyle/>
          <a:p>
            <a:r>
              <a:rPr lang="fr-FR" dirty="0"/>
              <a:t>Débat obligatoire en matière de Protection sociale complémentaire (PSC)</a:t>
            </a:r>
          </a:p>
        </p:txBody>
      </p:sp>
      <p:sp>
        <p:nvSpPr>
          <p:cNvPr id="17" name="Espace réservé du texte 16">
            <a:extLst>
              <a:ext uri="{FF2B5EF4-FFF2-40B4-BE49-F238E27FC236}">
                <a16:creationId xmlns:a16="http://schemas.microsoft.com/office/drawing/2014/main" id="{C572F456-062D-AACF-B557-8D3C8BAD4C5C}"/>
              </a:ext>
            </a:extLst>
          </p:cNvPr>
          <p:cNvSpPr>
            <a:spLocks noGrp="1"/>
          </p:cNvSpPr>
          <p:nvPr>
            <p:ph type="body" sz="quarter" idx="12"/>
          </p:nvPr>
        </p:nvSpPr>
        <p:spPr>
          <a:xfrm>
            <a:off x="7487920" y="3589697"/>
            <a:ext cx="2662043" cy="424732"/>
          </a:xfrm>
        </p:spPr>
        <p:txBody>
          <a:bodyPr/>
          <a:lstStyle/>
          <a:p>
            <a:r>
              <a:rPr lang="fr-FR" sz="2400" dirty="0"/>
              <a:t>26 mai 2026</a:t>
            </a:r>
          </a:p>
        </p:txBody>
      </p:sp>
      <p:sp>
        <p:nvSpPr>
          <p:cNvPr id="15" name="Titre 14">
            <a:extLst>
              <a:ext uri="{FF2B5EF4-FFF2-40B4-BE49-F238E27FC236}">
                <a16:creationId xmlns:a16="http://schemas.microsoft.com/office/drawing/2014/main" id="{DEBF90D1-B358-08C2-99FC-AD150CB6CFEC}"/>
              </a:ext>
            </a:extLst>
          </p:cNvPr>
          <p:cNvSpPr>
            <a:spLocks noGrp="1"/>
          </p:cNvSpPr>
          <p:nvPr>
            <p:ph type="title"/>
          </p:nvPr>
        </p:nvSpPr>
        <p:spPr>
          <a:xfrm>
            <a:off x="5162504" y="4674625"/>
            <a:ext cx="5075105" cy="535531"/>
          </a:xfrm>
        </p:spPr>
        <p:txBody>
          <a:bodyPr/>
          <a:lstStyle/>
          <a:p>
            <a:r>
              <a:rPr lang="fr-FR" sz="3200" dirty="0"/>
              <a:t>WEBINAIRE</a:t>
            </a:r>
          </a:p>
        </p:txBody>
      </p:sp>
    </p:spTree>
    <p:extLst>
      <p:ext uri="{BB962C8B-B14F-4D97-AF65-F5344CB8AC3E}">
        <p14:creationId xmlns:p14="http://schemas.microsoft.com/office/powerpoint/2010/main" val="371128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6B84C-BDFE-2213-7FCF-9BC7EEA2A915}"/>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9170355-F36B-824C-8446-36BEBA3377D2}"/>
              </a:ext>
            </a:extLst>
          </p:cNvPr>
          <p:cNvSpPr>
            <a:spLocks noGrp="1"/>
          </p:cNvSpPr>
          <p:nvPr>
            <p:ph type="body" sz="quarter" idx="12"/>
          </p:nvPr>
        </p:nvSpPr>
        <p:spPr>
          <a:xfrm>
            <a:off x="955042" y="3256477"/>
            <a:ext cx="8689930" cy="1255728"/>
          </a:xfrm>
        </p:spPr>
        <p:txBody>
          <a:bodyPr/>
          <a:lstStyle/>
          <a:p>
            <a:r>
              <a:rPr lang="fr-FR" sz="2800" dirty="0"/>
              <a:t>LES ENJEUX LIES A LA PROTECTION SOCIALE COMPLEMENTAIRE</a:t>
            </a:r>
          </a:p>
        </p:txBody>
      </p:sp>
      <p:cxnSp>
        <p:nvCxnSpPr>
          <p:cNvPr id="13" name="Connecteur droit 12">
            <a:extLst>
              <a:ext uri="{FF2B5EF4-FFF2-40B4-BE49-F238E27FC236}">
                <a16:creationId xmlns:a16="http://schemas.microsoft.com/office/drawing/2014/main" id="{4046D1EE-B1DB-95C6-8B9C-F28764FF7601}"/>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5026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D1B0-6A90-C045-2C94-1742F2A2AD56}"/>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8142B45A-565D-8692-547E-739B87514CCD}"/>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0A8B862D-AF58-AE00-BCCD-29B8CBC44FAD}"/>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POUR LES EMPLOYEURS PUBLICS</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graphicFrame>
        <p:nvGraphicFramePr>
          <p:cNvPr id="2" name="Diagramme 1">
            <a:extLst>
              <a:ext uri="{FF2B5EF4-FFF2-40B4-BE49-F238E27FC236}">
                <a16:creationId xmlns:a16="http://schemas.microsoft.com/office/drawing/2014/main" id="{0782B811-868A-A5E8-25F1-F9D21B0B6D64}"/>
              </a:ext>
            </a:extLst>
          </p:cNvPr>
          <p:cNvGraphicFramePr/>
          <p:nvPr>
            <p:extLst>
              <p:ext uri="{D42A27DB-BD31-4B8C-83A1-F6EECF244321}">
                <p14:modId xmlns:p14="http://schemas.microsoft.com/office/powerpoint/2010/main" val="3559519044"/>
              </p:ext>
            </p:extLst>
          </p:nvPr>
        </p:nvGraphicFramePr>
        <p:xfrm>
          <a:off x="1781969" y="1403879"/>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72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5901B-CB35-BF2B-AC6A-0A2CD5538F70}"/>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826DB716-61B6-ABA0-66AC-FCA4B1C979F8}"/>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6C39A4A3-8275-3438-05A9-207B4CE8ADEC}"/>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POUR LES AGENTS</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graphicFrame>
        <p:nvGraphicFramePr>
          <p:cNvPr id="2" name="Diagramme 1">
            <a:extLst>
              <a:ext uri="{FF2B5EF4-FFF2-40B4-BE49-F238E27FC236}">
                <a16:creationId xmlns:a16="http://schemas.microsoft.com/office/drawing/2014/main" id="{02A00662-D204-3884-4B57-9D4754261B67}"/>
              </a:ext>
            </a:extLst>
          </p:cNvPr>
          <p:cNvGraphicFramePr/>
          <p:nvPr>
            <p:extLst>
              <p:ext uri="{D42A27DB-BD31-4B8C-83A1-F6EECF244321}">
                <p14:modId xmlns:p14="http://schemas.microsoft.com/office/powerpoint/2010/main" val="787865942"/>
              </p:ext>
            </p:extLst>
          </p:nvPr>
        </p:nvGraphicFramePr>
        <p:xfrm>
          <a:off x="1781969" y="1403879"/>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6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7FF2-957E-24BC-2E18-2E87B6AACF9B}"/>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CCE7900C-7D6D-1AAA-65EE-C639CA5E6DB3}"/>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4DEE63A1-4E6B-C1D3-6A52-0B768492A0E8}"/>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LES AGENTS CONCERNES</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graphicFrame>
        <p:nvGraphicFramePr>
          <p:cNvPr id="6" name="Diagramme 5">
            <a:extLst>
              <a:ext uri="{FF2B5EF4-FFF2-40B4-BE49-F238E27FC236}">
                <a16:creationId xmlns:a16="http://schemas.microsoft.com/office/drawing/2014/main" id="{E91CD3B0-0EFA-1AF8-55A3-3B6F0EDE8D03}"/>
              </a:ext>
            </a:extLst>
          </p:cNvPr>
          <p:cNvGraphicFramePr/>
          <p:nvPr>
            <p:extLst>
              <p:ext uri="{D42A27DB-BD31-4B8C-83A1-F6EECF244321}">
                <p14:modId xmlns:p14="http://schemas.microsoft.com/office/powerpoint/2010/main" val="2833833739"/>
              </p:ext>
            </p:extLst>
          </p:nvPr>
        </p:nvGraphicFramePr>
        <p:xfrm>
          <a:off x="1781969" y="1403879"/>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a:extLst>
              <a:ext uri="{FF2B5EF4-FFF2-40B4-BE49-F238E27FC236}">
                <a16:creationId xmlns:a16="http://schemas.microsoft.com/office/drawing/2014/main" id="{3B1AFEAE-DF9C-624B-F7AF-A2226C9FE252}"/>
              </a:ext>
            </a:extLst>
          </p:cNvPr>
          <p:cNvSpPr/>
          <p:nvPr/>
        </p:nvSpPr>
        <p:spPr>
          <a:xfrm>
            <a:off x="715617" y="5247861"/>
            <a:ext cx="1311965" cy="126574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solidFill>
                  <a:schemeClr val="bg1"/>
                </a:solidFill>
              </a:rPr>
              <a:t>Agents retraités pour le risque santé *</a:t>
            </a:r>
          </a:p>
        </p:txBody>
      </p:sp>
      <p:sp>
        <p:nvSpPr>
          <p:cNvPr id="8" name="ZoneTexte 7">
            <a:extLst>
              <a:ext uri="{FF2B5EF4-FFF2-40B4-BE49-F238E27FC236}">
                <a16:creationId xmlns:a16="http://schemas.microsoft.com/office/drawing/2014/main" id="{593D5436-55AC-7938-584B-0A8CB73736CE}"/>
              </a:ext>
            </a:extLst>
          </p:cNvPr>
          <p:cNvSpPr txBox="1"/>
          <p:nvPr/>
        </p:nvSpPr>
        <p:spPr>
          <a:xfrm>
            <a:off x="208722" y="6513605"/>
            <a:ext cx="8062442" cy="584775"/>
          </a:xfrm>
          <a:prstGeom prst="rect">
            <a:avLst/>
          </a:prstGeom>
          <a:noFill/>
        </p:spPr>
        <p:txBody>
          <a:bodyPr wrap="square" rtlCol="0">
            <a:spAutoFit/>
          </a:bodyPr>
          <a:lstStyle/>
          <a:p>
            <a:r>
              <a:rPr lang="fr-FR" dirty="0"/>
              <a:t>* </a:t>
            </a:r>
            <a:r>
              <a:rPr lang="fr-FR" sz="1400" dirty="0"/>
              <a:t>En cas de convention de participation et sans versement de participation employeur</a:t>
            </a:r>
          </a:p>
          <a:p>
            <a:r>
              <a:rPr lang="fr-FR" sz="1400" dirty="0"/>
              <a:t> </a:t>
            </a:r>
          </a:p>
        </p:txBody>
      </p:sp>
      <p:sp>
        <p:nvSpPr>
          <p:cNvPr id="4" name="Rectangle 3">
            <a:extLst>
              <a:ext uri="{FF2B5EF4-FFF2-40B4-BE49-F238E27FC236}">
                <a16:creationId xmlns:a16="http://schemas.microsoft.com/office/drawing/2014/main" id="{61F2C666-944D-CB00-2EDF-0FF9EFD7D91F}"/>
              </a:ext>
            </a:extLst>
          </p:cNvPr>
          <p:cNvSpPr/>
          <p:nvPr/>
        </p:nvSpPr>
        <p:spPr>
          <a:xfrm>
            <a:off x="6891867" y="3677752"/>
            <a:ext cx="3606800" cy="80433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703B4AD1-3703-6229-4D5D-A3B82B77E394}"/>
              </a:ext>
            </a:extLst>
          </p:cNvPr>
          <p:cNvSpPr txBox="1"/>
          <p:nvPr/>
        </p:nvSpPr>
        <p:spPr>
          <a:xfrm>
            <a:off x="6891867" y="3779837"/>
            <a:ext cx="3513666" cy="600164"/>
          </a:xfrm>
          <a:prstGeom prst="rect">
            <a:avLst/>
          </a:prstGeom>
          <a:noFill/>
        </p:spPr>
        <p:txBody>
          <a:bodyPr wrap="square" rtlCol="0">
            <a:spAutoFit/>
          </a:bodyPr>
          <a:lstStyle/>
          <a:p>
            <a:r>
              <a:rPr lang="fr-FR" sz="1100" dirty="0">
                <a:solidFill>
                  <a:schemeClr val="bg1"/>
                </a:solidFill>
              </a:rPr>
              <a:t>1  Pour les agents de droit privé, il faut vérifier la convention collective laquelle peut prévoir des dispositifs spécifiques en matière de PSC </a:t>
            </a:r>
          </a:p>
        </p:txBody>
      </p:sp>
    </p:spTree>
    <p:extLst>
      <p:ext uri="{BB962C8B-B14F-4D97-AF65-F5344CB8AC3E}">
        <p14:creationId xmlns:p14="http://schemas.microsoft.com/office/powerpoint/2010/main" val="427489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35A93-560D-B288-5F23-859DDB1CD35C}"/>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5295B8FB-8043-56BE-0F17-609CA9E917DB}"/>
              </a:ext>
            </a:extLst>
          </p:cNvPr>
          <p:cNvSpPr/>
          <p:nvPr/>
        </p:nvSpPr>
        <p:spPr>
          <a:xfrm>
            <a:off x="534437" y="411409"/>
            <a:ext cx="9156214"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DBA9C202-18E7-762D-A337-D8C2F49ABC2A}"/>
              </a:ext>
            </a:extLst>
          </p:cNvPr>
          <p:cNvSpPr txBox="1"/>
          <p:nvPr/>
        </p:nvSpPr>
        <p:spPr>
          <a:xfrm>
            <a:off x="495485" y="168386"/>
            <a:ext cx="95823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dirty="0">
                <a:latin typeface="Tahoma" panose="020B0604030504040204" pitchFamily="34" charset="0"/>
                <a:ea typeface="Tahoma" panose="020B0604030504040204" pitchFamily="34" charset="0"/>
                <a:cs typeface="Tahoma" panose="020B0604030504040204" pitchFamily="34" charset="0"/>
                <a:sym typeface="Montserrat ExtraBold"/>
              </a:rPr>
              <a:t>LES GARANTIES MINIMALES EN MATIERE DE PREVOYANCE</a:t>
            </a:r>
            <a:endParaRPr sz="20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ZoneTexte 1">
            <a:extLst>
              <a:ext uri="{FF2B5EF4-FFF2-40B4-BE49-F238E27FC236}">
                <a16:creationId xmlns:a16="http://schemas.microsoft.com/office/drawing/2014/main" id="{717CC782-2CAB-AFF5-97BA-181042C2611F}"/>
              </a:ext>
            </a:extLst>
          </p:cNvPr>
          <p:cNvSpPr txBox="1"/>
          <p:nvPr/>
        </p:nvSpPr>
        <p:spPr>
          <a:xfrm>
            <a:off x="668407" y="894521"/>
            <a:ext cx="9354997" cy="3139321"/>
          </a:xfrm>
          <a:prstGeom prst="rect">
            <a:avLst/>
          </a:prstGeom>
          <a:noFill/>
        </p:spPr>
        <p:txBody>
          <a:bodyPr wrap="square" rtlCol="0">
            <a:spAutoFit/>
          </a:bodyPr>
          <a:lstStyle/>
          <a:p>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4" name="Diagramme 3">
            <a:extLst>
              <a:ext uri="{FF2B5EF4-FFF2-40B4-BE49-F238E27FC236}">
                <a16:creationId xmlns:a16="http://schemas.microsoft.com/office/drawing/2014/main" id="{AA0ED103-C1DF-9A80-D83F-DE6926187BB8}"/>
              </a:ext>
            </a:extLst>
          </p:cNvPr>
          <p:cNvGraphicFramePr/>
          <p:nvPr>
            <p:extLst>
              <p:ext uri="{D42A27DB-BD31-4B8C-83A1-F6EECF244321}">
                <p14:modId xmlns:p14="http://schemas.microsoft.com/office/powerpoint/2010/main" val="241169527"/>
              </p:ext>
            </p:extLst>
          </p:nvPr>
        </p:nvGraphicFramePr>
        <p:xfrm>
          <a:off x="1713361" y="709942"/>
          <a:ext cx="6798366" cy="4354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E1B36A2C-4E83-ACD7-A54D-8F178916E2F8}"/>
              </a:ext>
            </a:extLst>
          </p:cNvPr>
          <p:cNvSpPr/>
          <p:nvPr/>
        </p:nvSpPr>
        <p:spPr>
          <a:xfrm>
            <a:off x="240010" y="5527238"/>
            <a:ext cx="4025348" cy="121727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8" name="ZoneTexte 7">
            <a:extLst>
              <a:ext uri="{FF2B5EF4-FFF2-40B4-BE49-F238E27FC236}">
                <a16:creationId xmlns:a16="http://schemas.microsoft.com/office/drawing/2014/main" id="{2D51B6D9-0C1C-9BC9-42CB-CA9ECD302B5F}"/>
              </a:ext>
            </a:extLst>
          </p:cNvPr>
          <p:cNvSpPr txBox="1"/>
          <p:nvPr/>
        </p:nvSpPr>
        <p:spPr>
          <a:xfrm>
            <a:off x="417443" y="5597253"/>
            <a:ext cx="3847915" cy="1200329"/>
          </a:xfrm>
          <a:prstGeom prst="rect">
            <a:avLst/>
          </a:prstGeom>
          <a:noFill/>
        </p:spPr>
        <p:txBody>
          <a:bodyPr wrap="square" rtlCol="0">
            <a:spAutoFit/>
          </a:bodyPr>
          <a:lstStyle/>
          <a:p>
            <a:r>
              <a:rPr lang="fr-FR" b="1" dirty="0"/>
              <a:t>Options possibles au choix de l’agent:</a:t>
            </a:r>
          </a:p>
          <a:p>
            <a:pPr marL="285750" indent="-285750">
              <a:buFontTx/>
              <a:buChar char="-"/>
            </a:pPr>
            <a:r>
              <a:rPr lang="fr-FR" dirty="0"/>
              <a:t>Décès</a:t>
            </a:r>
          </a:p>
          <a:p>
            <a:pPr marL="285750" indent="-285750">
              <a:buFontTx/>
              <a:buChar char="-"/>
            </a:pPr>
            <a:r>
              <a:rPr lang="fr-FR" dirty="0"/>
              <a:t>Perte de retraite en cas d’invalidité </a:t>
            </a:r>
          </a:p>
          <a:p>
            <a:pPr marL="285750" indent="-285750">
              <a:buFontTx/>
              <a:buChar char="-"/>
            </a:pPr>
            <a:r>
              <a:rPr lang="fr-FR" dirty="0"/>
              <a:t>Rente éducation </a:t>
            </a:r>
          </a:p>
        </p:txBody>
      </p:sp>
      <p:sp>
        <p:nvSpPr>
          <p:cNvPr id="10" name="ZoneTexte 9">
            <a:extLst>
              <a:ext uri="{FF2B5EF4-FFF2-40B4-BE49-F238E27FC236}">
                <a16:creationId xmlns:a16="http://schemas.microsoft.com/office/drawing/2014/main" id="{A9CDB06A-681B-4EB4-119D-32949A7CA341}"/>
              </a:ext>
            </a:extLst>
          </p:cNvPr>
          <p:cNvSpPr txBox="1"/>
          <p:nvPr/>
        </p:nvSpPr>
        <p:spPr>
          <a:xfrm>
            <a:off x="1162878" y="5009528"/>
            <a:ext cx="8914984" cy="369332"/>
          </a:xfrm>
          <a:prstGeom prst="rect">
            <a:avLst/>
          </a:prstGeom>
          <a:noFill/>
        </p:spPr>
        <p:txBody>
          <a:bodyPr wrap="square" rtlCol="0">
            <a:spAutoFit/>
          </a:bodyPr>
          <a:lstStyle/>
          <a:p>
            <a:r>
              <a:rPr lang="fr-FR" b="1" dirty="0">
                <a:highlight>
                  <a:srgbClr val="F2B027"/>
                </a:highlight>
              </a:rPr>
              <a:t>Versement d’un complément de rémunération versé en fonction des droits statutaires </a:t>
            </a:r>
          </a:p>
        </p:txBody>
      </p:sp>
      <p:grpSp>
        <p:nvGrpSpPr>
          <p:cNvPr id="11" name="Groupe 10">
            <a:extLst>
              <a:ext uri="{FF2B5EF4-FFF2-40B4-BE49-F238E27FC236}">
                <a16:creationId xmlns:a16="http://schemas.microsoft.com/office/drawing/2014/main" id="{578E204E-FE1E-1325-CE01-89DDE7D152AD}"/>
              </a:ext>
            </a:extLst>
          </p:cNvPr>
          <p:cNvGrpSpPr/>
          <p:nvPr/>
        </p:nvGrpSpPr>
        <p:grpSpPr>
          <a:xfrm>
            <a:off x="4350648" y="5342794"/>
            <a:ext cx="5923722" cy="1987502"/>
            <a:chOff x="284451" y="3432533"/>
            <a:chExt cx="10282108" cy="2803584"/>
          </a:xfrm>
        </p:grpSpPr>
        <p:sp>
          <p:nvSpPr>
            <p:cNvPr id="12" name="ZoneTexte 11">
              <a:extLst>
                <a:ext uri="{FF2B5EF4-FFF2-40B4-BE49-F238E27FC236}">
                  <a16:creationId xmlns:a16="http://schemas.microsoft.com/office/drawing/2014/main" id="{E18D445E-6A59-0BDD-5DE9-20697AACE988}"/>
                </a:ext>
              </a:extLst>
            </p:cNvPr>
            <p:cNvSpPr txBox="1"/>
            <p:nvPr/>
          </p:nvSpPr>
          <p:spPr>
            <a:xfrm>
              <a:off x="284451" y="3549530"/>
              <a:ext cx="3110977" cy="720507"/>
            </a:xfrm>
            <a:prstGeom prst="flowChartAlternateProcess">
              <a:avLst/>
            </a:prstGeom>
            <a:ln>
              <a:solidFill>
                <a:srgbClr val="00064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1200" dirty="0"/>
                <a:t>Congé maladie ordinaire</a:t>
              </a:r>
            </a:p>
            <a:p>
              <a:pPr algn="ctr"/>
              <a:r>
                <a:rPr lang="fr-FR" sz="1200" b="1" dirty="0"/>
                <a:t>CMO</a:t>
              </a:r>
            </a:p>
          </p:txBody>
        </p:sp>
        <p:sp>
          <p:nvSpPr>
            <p:cNvPr id="13" name="ZoneTexte 12">
              <a:extLst>
                <a:ext uri="{FF2B5EF4-FFF2-40B4-BE49-F238E27FC236}">
                  <a16:creationId xmlns:a16="http://schemas.microsoft.com/office/drawing/2014/main" id="{D2917162-9896-6955-6B87-D45EEC12DCBC}"/>
                </a:ext>
              </a:extLst>
            </p:cNvPr>
            <p:cNvSpPr txBox="1"/>
            <p:nvPr/>
          </p:nvSpPr>
          <p:spPr>
            <a:xfrm>
              <a:off x="3395428" y="3432533"/>
              <a:ext cx="7171131" cy="884259"/>
            </a:xfrm>
            <a:prstGeom prst="rightArrow">
              <a:avLst>
                <a:gd name="adj1" fmla="val 73070"/>
                <a:gd name="adj2" fmla="val 50000"/>
              </a:avLst>
            </a:prstGeom>
            <a:solidFill>
              <a:schemeClr val="bg2"/>
            </a:solidFill>
            <a:ln>
              <a:solidFill>
                <a:srgbClr val="00064C"/>
              </a:solidFill>
            </a:ln>
          </p:spPr>
          <p:txBody>
            <a:bodyPr wrap="square" rtlCol="0">
              <a:spAutoFit/>
            </a:bodyPr>
            <a:lstStyle/>
            <a:p>
              <a:pPr lvl="0"/>
              <a:r>
                <a:rPr lang="fr-FR" sz="1200" dirty="0"/>
                <a:t>12 mois maximum </a:t>
              </a:r>
            </a:p>
            <a:p>
              <a:pPr lvl="0"/>
              <a:r>
                <a:rPr lang="fr-FR" sz="1200" dirty="0">
                  <a:sym typeface="Wingdings" panose="05000000000000000000" pitchFamily="2" charset="2"/>
                </a:rPr>
                <a:t> </a:t>
              </a:r>
              <a:r>
                <a:rPr lang="fr-FR" sz="1200" b="1" dirty="0"/>
                <a:t>3 mois à 90% + 9 mois à demi-traitement</a:t>
              </a:r>
            </a:p>
          </p:txBody>
        </p:sp>
        <p:sp>
          <p:nvSpPr>
            <p:cNvPr id="14" name="ZoneTexte 13">
              <a:extLst>
                <a:ext uri="{FF2B5EF4-FFF2-40B4-BE49-F238E27FC236}">
                  <a16:creationId xmlns:a16="http://schemas.microsoft.com/office/drawing/2014/main" id="{8EB57EB6-4A8F-A290-D30B-E07FEA7EE755}"/>
                </a:ext>
              </a:extLst>
            </p:cNvPr>
            <p:cNvSpPr txBox="1"/>
            <p:nvPr/>
          </p:nvSpPr>
          <p:spPr>
            <a:xfrm>
              <a:off x="290588" y="4514364"/>
              <a:ext cx="3008641" cy="683706"/>
            </a:xfrm>
            <a:prstGeom prst="flowChartAlternateProcess">
              <a:avLst/>
            </a:prstGeom>
            <a:ln>
              <a:solidFill>
                <a:srgbClr val="00064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200" dirty="0"/>
                <a:t>Congés longue maladie</a:t>
              </a:r>
            </a:p>
            <a:p>
              <a:pPr algn="ctr"/>
              <a:r>
                <a:rPr lang="fr-FR" sz="1200" b="1" dirty="0"/>
                <a:t>CLM</a:t>
              </a:r>
            </a:p>
          </p:txBody>
        </p:sp>
        <p:sp>
          <p:nvSpPr>
            <p:cNvPr id="15" name="ZoneTexte 14">
              <a:extLst>
                <a:ext uri="{FF2B5EF4-FFF2-40B4-BE49-F238E27FC236}">
                  <a16:creationId xmlns:a16="http://schemas.microsoft.com/office/drawing/2014/main" id="{3AC91B0D-A59D-637A-0D4E-73AC64BEF24B}"/>
                </a:ext>
              </a:extLst>
            </p:cNvPr>
            <p:cNvSpPr txBox="1"/>
            <p:nvPr/>
          </p:nvSpPr>
          <p:spPr>
            <a:xfrm>
              <a:off x="290589" y="5450704"/>
              <a:ext cx="3008640" cy="720507"/>
            </a:xfrm>
            <a:prstGeom prst="flowChartAlternateProcess">
              <a:avLst/>
            </a:prstGeom>
            <a:ln>
              <a:solidFill>
                <a:srgbClr val="00064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200" dirty="0"/>
                <a:t>Congés longue durée</a:t>
              </a:r>
            </a:p>
            <a:p>
              <a:pPr algn="ctr"/>
              <a:r>
                <a:rPr lang="fr-FR" sz="1200" b="1" dirty="0"/>
                <a:t>CLD</a:t>
              </a:r>
            </a:p>
          </p:txBody>
        </p:sp>
        <p:sp>
          <p:nvSpPr>
            <p:cNvPr id="16" name="ZoneTexte 15">
              <a:extLst>
                <a:ext uri="{FF2B5EF4-FFF2-40B4-BE49-F238E27FC236}">
                  <a16:creationId xmlns:a16="http://schemas.microsoft.com/office/drawing/2014/main" id="{DECBB1CF-EBD4-5292-FCDB-41BEE813DD9C}"/>
                </a:ext>
              </a:extLst>
            </p:cNvPr>
            <p:cNvSpPr txBox="1"/>
            <p:nvPr/>
          </p:nvSpPr>
          <p:spPr>
            <a:xfrm>
              <a:off x="3395428" y="4425683"/>
              <a:ext cx="7171131" cy="839094"/>
            </a:xfrm>
            <a:prstGeom prst="rightArrow">
              <a:avLst>
                <a:gd name="adj1" fmla="val 73070"/>
                <a:gd name="adj2" fmla="val 50000"/>
              </a:avLst>
            </a:prstGeom>
            <a:solidFill>
              <a:schemeClr val="bg2"/>
            </a:solidFill>
            <a:ln>
              <a:solidFill>
                <a:srgbClr val="00064C"/>
              </a:solidFill>
            </a:ln>
          </p:spPr>
          <p:txBody>
            <a:bodyPr wrap="square" rtlCol="0">
              <a:spAutoFit/>
            </a:bodyPr>
            <a:lstStyle/>
            <a:p>
              <a:pPr lvl="0"/>
              <a:r>
                <a:rPr lang="fr-FR" sz="1200" dirty="0"/>
                <a:t>3 ans maximum </a:t>
              </a:r>
            </a:p>
            <a:p>
              <a:pPr lvl="0"/>
              <a:r>
                <a:rPr lang="fr-FR" sz="1200" dirty="0">
                  <a:sym typeface="Wingdings" panose="05000000000000000000" pitchFamily="2" charset="2"/>
                </a:rPr>
                <a:t> </a:t>
              </a:r>
              <a:r>
                <a:rPr lang="fr-FR" sz="1200" b="1" dirty="0">
                  <a:sym typeface="Wingdings" panose="05000000000000000000" pitchFamily="2" charset="2"/>
                </a:rPr>
                <a:t>1 an </a:t>
              </a:r>
              <a:r>
                <a:rPr lang="fr-FR" sz="1200" b="1" dirty="0"/>
                <a:t>à plein traitement + 2 ans à demi-traitement</a:t>
              </a:r>
            </a:p>
          </p:txBody>
        </p:sp>
        <p:sp>
          <p:nvSpPr>
            <p:cNvPr id="17" name="ZoneTexte 16">
              <a:extLst>
                <a:ext uri="{FF2B5EF4-FFF2-40B4-BE49-F238E27FC236}">
                  <a16:creationId xmlns:a16="http://schemas.microsoft.com/office/drawing/2014/main" id="{C978CFAD-00EA-D5AA-F4E6-F1661365A549}"/>
                </a:ext>
              </a:extLst>
            </p:cNvPr>
            <p:cNvSpPr txBox="1"/>
            <p:nvPr/>
          </p:nvSpPr>
          <p:spPr>
            <a:xfrm>
              <a:off x="3450734" y="5397023"/>
              <a:ext cx="7115825" cy="839094"/>
            </a:xfrm>
            <a:prstGeom prst="rightArrow">
              <a:avLst>
                <a:gd name="adj1" fmla="val 73070"/>
                <a:gd name="adj2" fmla="val 50000"/>
              </a:avLst>
            </a:prstGeom>
            <a:solidFill>
              <a:schemeClr val="bg2"/>
            </a:solidFill>
            <a:ln>
              <a:solidFill>
                <a:srgbClr val="00064C"/>
              </a:solidFill>
            </a:ln>
          </p:spPr>
          <p:txBody>
            <a:bodyPr wrap="square" rtlCol="0">
              <a:spAutoFit/>
            </a:bodyPr>
            <a:lstStyle/>
            <a:p>
              <a:pPr lvl="0"/>
              <a:r>
                <a:rPr lang="fr-FR" sz="1200" dirty="0"/>
                <a:t>5 ans maximum </a:t>
              </a:r>
            </a:p>
            <a:p>
              <a:pPr lvl="0"/>
              <a:r>
                <a:rPr lang="fr-FR" sz="1200" dirty="0">
                  <a:sym typeface="Wingdings" panose="05000000000000000000" pitchFamily="2" charset="2"/>
                </a:rPr>
                <a:t> </a:t>
              </a:r>
              <a:r>
                <a:rPr lang="fr-FR" sz="1200" b="1" dirty="0">
                  <a:sym typeface="Wingdings" panose="05000000000000000000" pitchFamily="2" charset="2"/>
                </a:rPr>
                <a:t>3 ans </a:t>
              </a:r>
              <a:r>
                <a:rPr lang="fr-FR" sz="1200" b="1" dirty="0"/>
                <a:t>à plein traitement + 2 ans à demi-traitement</a:t>
              </a:r>
            </a:p>
          </p:txBody>
        </p:sp>
      </p:grpSp>
    </p:spTree>
    <p:extLst>
      <p:ext uri="{BB962C8B-B14F-4D97-AF65-F5344CB8AC3E}">
        <p14:creationId xmlns:p14="http://schemas.microsoft.com/office/powerpoint/2010/main" val="63769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12D4C-FD73-970F-91A0-C5A9E4691261}"/>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0E61C71A-FFC2-6B29-601E-D578B4B0497E}"/>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6CA210EC-CC19-43E2-3720-4B4DA1676296}"/>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EN PRATIQUE</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12" name="ZoneTexte 11">
            <a:extLst>
              <a:ext uri="{FF2B5EF4-FFF2-40B4-BE49-F238E27FC236}">
                <a16:creationId xmlns:a16="http://schemas.microsoft.com/office/drawing/2014/main" id="{05900DF7-5C6A-0976-B986-321CFDEF496F}"/>
              </a:ext>
            </a:extLst>
          </p:cNvPr>
          <p:cNvSpPr txBox="1"/>
          <p:nvPr/>
        </p:nvSpPr>
        <p:spPr>
          <a:xfrm>
            <a:off x="-1317418" y="251677"/>
            <a:ext cx="11187298" cy="3693319"/>
          </a:xfrm>
          <a:prstGeom prst="rect">
            <a:avLst/>
          </a:prstGeom>
          <a:noFill/>
        </p:spPr>
        <p:txBody>
          <a:bodyPr wrap="square" rtlCol="0">
            <a:spAutoFit/>
          </a:bodyPr>
          <a:lstStyle/>
          <a:p>
            <a:pPr lvl="7"/>
            <a:endParaRPr lang="fr-FR" sz="1600" dirty="0">
              <a:latin typeface="Montserrat" panose="00000500000000000000" pitchFamily="2" charset="0"/>
              <a:ea typeface="Verdana" panose="020B0604030504040204" pitchFamily="34" charset="0"/>
            </a:endParaRPr>
          </a:p>
          <a:p>
            <a:pPr lvl="7"/>
            <a:endParaRPr lang="fr-FR" sz="1600" dirty="0">
              <a:latin typeface="Montserrat" panose="00000500000000000000" pitchFamily="2" charset="0"/>
              <a:ea typeface="Verdana" panose="020B0604030504040204" pitchFamily="34" charset="0"/>
            </a:endParaRPr>
          </a:p>
          <a:p>
            <a:pPr lvl="4"/>
            <a:r>
              <a:rPr lang="fr-FR" sz="1400" dirty="0">
                <a:latin typeface="Verdana" panose="020B0604030504040204" pitchFamily="34" charset="0"/>
                <a:ea typeface="Verdana" panose="020B0604030504040204" pitchFamily="34" charset="0"/>
              </a:rPr>
              <a:t>Rémunération: 1500€ / mensuel- Passage à ½ traitement au 4</a:t>
            </a:r>
            <a:r>
              <a:rPr lang="fr-FR" sz="1400" baseline="30000" dirty="0">
                <a:latin typeface="Verdana" panose="020B0604030504040204" pitchFamily="34" charset="0"/>
                <a:ea typeface="Verdana" panose="020B0604030504040204" pitchFamily="34" charset="0"/>
              </a:rPr>
              <a:t>ème</a:t>
            </a:r>
            <a:r>
              <a:rPr lang="fr-FR" sz="1400" dirty="0">
                <a:latin typeface="Verdana" panose="020B0604030504040204" pitchFamily="34" charset="0"/>
                <a:ea typeface="Verdana" panose="020B0604030504040204" pitchFamily="34" charset="0"/>
              </a:rPr>
              <a:t> mois</a:t>
            </a:r>
          </a:p>
          <a:p>
            <a:pPr lvl="4"/>
            <a:r>
              <a:rPr lang="fr-FR" sz="1400" dirty="0">
                <a:latin typeface="Verdana" panose="020B0604030504040204" pitchFamily="34" charset="0"/>
                <a:ea typeface="Verdana" panose="020B0604030504040204" pitchFamily="34" charset="0"/>
              </a:rPr>
              <a:t>Perte sur l’ensemble CMO ---</a:t>
            </a:r>
            <a:r>
              <a:rPr lang="fr-FR" sz="1400" dirty="0">
                <a:latin typeface="Verdana" panose="020B0604030504040204" pitchFamily="34" charset="0"/>
                <a:ea typeface="Verdana" panose="020B0604030504040204" pitchFamily="34" charset="0"/>
                <a:sym typeface="Wingdings" panose="05000000000000000000" pitchFamily="2" charset="2"/>
              </a:rPr>
              <a:t> 9 mois à ½ traitement suivant les droits statutaires </a:t>
            </a:r>
            <a:endParaRPr lang="fr-FR" sz="1400" dirty="0">
              <a:latin typeface="Verdana" panose="020B0604030504040204" pitchFamily="34" charset="0"/>
              <a:ea typeface="Verdana" panose="020B0604030504040204" pitchFamily="34" charset="0"/>
            </a:endParaRPr>
          </a:p>
          <a:p>
            <a:pPr lvl="4"/>
            <a:r>
              <a:rPr lang="fr-FR" sz="1400" dirty="0">
                <a:latin typeface="Verdana" panose="020B0604030504040204" pitchFamily="34" charset="0"/>
                <a:ea typeface="Verdana" panose="020B0604030504040204" pitchFamily="34" charset="0"/>
              </a:rPr>
              <a:t>				</a:t>
            </a:r>
            <a:endParaRPr lang="fr-FR" sz="1600" dirty="0">
              <a:highlight>
                <a:srgbClr val="FFFF00"/>
              </a:highlight>
              <a:latin typeface="Montserrat" panose="00000500000000000000" pitchFamily="2" charset="0"/>
              <a:ea typeface="Verdana" panose="020B0604030504040204" pitchFamily="34" charset="0"/>
            </a:endParaRPr>
          </a:p>
          <a:p>
            <a:pPr marL="3486150" lvl="7" indent="-285750">
              <a:buFont typeface="Arial" panose="020B0604020202020204" pitchFamily="34" charset="0"/>
              <a:buChar char="•"/>
            </a:pPr>
            <a:endParaRPr lang="fr-FR" sz="1600" dirty="0">
              <a:highlight>
                <a:srgbClr val="FFFF00"/>
              </a:highlight>
              <a:latin typeface="Montserrat" panose="00000500000000000000" pitchFamily="2" charset="0"/>
              <a:ea typeface="Verdana" panose="020B0604030504040204" pitchFamily="34" charset="0"/>
            </a:endParaRPr>
          </a:p>
          <a:p>
            <a:pPr marL="3486150" lvl="7" indent="-285750">
              <a:buFont typeface="Arial" panose="020B0604020202020204" pitchFamily="34" charset="0"/>
              <a:buChar char="•"/>
            </a:pPr>
            <a:endParaRPr lang="fr-FR" sz="1600" dirty="0">
              <a:highlight>
                <a:srgbClr val="FFFF00"/>
              </a:highlight>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lvl="7"/>
            <a:r>
              <a:rPr lang="fr-FR" sz="1600" dirty="0">
                <a:latin typeface="Montserrat" panose="00000500000000000000" pitchFamily="2" charset="0"/>
                <a:ea typeface="Verdana" panose="020B0604030504040204" pitchFamily="34" charset="0"/>
              </a:rPr>
              <a:t>		</a:t>
            </a:r>
          </a:p>
          <a:p>
            <a:pPr lvl="7"/>
            <a:endParaRPr lang="fr-FR" sz="1600" b="1" u="sng" dirty="0">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endParaRPr lang="fr-FR" sz="1600" dirty="0">
              <a:latin typeface="Montserrat" panose="00000500000000000000" pitchFamily="2" charset="0"/>
              <a:ea typeface="Verdana" panose="020B0604030504040204" pitchFamily="34" charset="0"/>
            </a:endParaRPr>
          </a:p>
          <a:p>
            <a:endParaRPr lang="fr-FR" sz="1600" dirty="0">
              <a:latin typeface="Montserrat" panose="00000500000000000000" pitchFamily="2" charset="0"/>
              <a:ea typeface="Verdana" panose="020B0604030504040204" pitchFamily="34" charset="0"/>
            </a:endParaRPr>
          </a:p>
          <a:p>
            <a:r>
              <a:rPr lang="fr-FR" sz="1600" dirty="0">
                <a:latin typeface="Montserrat" panose="00000500000000000000" pitchFamily="2" charset="0"/>
                <a:ea typeface="Verdana" panose="020B0604030504040204" pitchFamily="34" charset="0"/>
              </a:rPr>
              <a:t>		</a:t>
            </a:r>
          </a:p>
        </p:txBody>
      </p:sp>
      <p:graphicFrame>
        <p:nvGraphicFramePr>
          <p:cNvPr id="8" name="Graphique 7">
            <a:extLst>
              <a:ext uri="{FF2B5EF4-FFF2-40B4-BE49-F238E27FC236}">
                <a16:creationId xmlns:a16="http://schemas.microsoft.com/office/drawing/2014/main" id="{800C223F-385C-5741-B9D5-3FFA7DA5F92D}"/>
              </a:ext>
            </a:extLst>
          </p:cNvPr>
          <p:cNvGraphicFramePr/>
          <p:nvPr>
            <p:extLst>
              <p:ext uri="{D42A27DB-BD31-4B8C-83A1-F6EECF244321}">
                <p14:modId xmlns:p14="http://schemas.microsoft.com/office/powerpoint/2010/main" val="1558751000"/>
              </p:ext>
            </p:extLst>
          </p:nvPr>
        </p:nvGraphicFramePr>
        <p:xfrm>
          <a:off x="1344121" y="1472262"/>
          <a:ext cx="8003569" cy="32495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1396866E-8EF1-5339-BB6E-33C01EB25F4F}"/>
              </a:ext>
            </a:extLst>
          </p:cNvPr>
          <p:cNvGraphicFramePr/>
          <p:nvPr>
            <p:extLst>
              <p:ext uri="{D42A27DB-BD31-4B8C-83A1-F6EECF244321}">
                <p14:modId xmlns:p14="http://schemas.microsoft.com/office/powerpoint/2010/main" val="1404910900"/>
              </p:ext>
            </p:extLst>
          </p:nvPr>
        </p:nvGraphicFramePr>
        <p:xfrm>
          <a:off x="1462219" y="4918624"/>
          <a:ext cx="7620136" cy="2047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48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A6F3-BF58-05C5-1A37-088F3431C1DD}"/>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A617457C-C2F7-6E3F-AA7E-D0FE04EA2286}"/>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DA200962-7298-6798-81DC-B0F6919E4B99}"/>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EN PRATIQUE</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12" name="ZoneTexte 11">
            <a:extLst>
              <a:ext uri="{FF2B5EF4-FFF2-40B4-BE49-F238E27FC236}">
                <a16:creationId xmlns:a16="http://schemas.microsoft.com/office/drawing/2014/main" id="{68AF8B6A-BD13-2E4F-E94F-D226D9A6C909}"/>
              </a:ext>
            </a:extLst>
          </p:cNvPr>
          <p:cNvSpPr txBox="1"/>
          <p:nvPr/>
        </p:nvSpPr>
        <p:spPr>
          <a:xfrm>
            <a:off x="-1317418" y="251677"/>
            <a:ext cx="11187298" cy="3693319"/>
          </a:xfrm>
          <a:prstGeom prst="rect">
            <a:avLst/>
          </a:prstGeom>
          <a:noFill/>
        </p:spPr>
        <p:txBody>
          <a:bodyPr wrap="square" rtlCol="0">
            <a:spAutoFit/>
          </a:bodyPr>
          <a:lstStyle/>
          <a:p>
            <a:pPr lvl="7"/>
            <a:endParaRPr lang="fr-FR" sz="1600" dirty="0">
              <a:latin typeface="Montserrat" panose="00000500000000000000" pitchFamily="2" charset="0"/>
              <a:ea typeface="Verdana" panose="020B0604030504040204" pitchFamily="34" charset="0"/>
            </a:endParaRPr>
          </a:p>
          <a:p>
            <a:pPr lvl="7"/>
            <a:endParaRPr lang="fr-FR" sz="1600" dirty="0">
              <a:latin typeface="Montserrat" panose="00000500000000000000" pitchFamily="2" charset="0"/>
              <a:ea typeface="Verdana" panose="020B0604030504040204" pitchFamily="34" charset="0"/>
            </a:endParaRPr>
          </a:p>
          <a:p>
            <a:pPr lvl="4"/>
            <a:r>
              <a:rPr lang="fr-FR" sz="1400" dirty="0">
                <a:latin typeface="Verdana" panose="020B0604030504040204" pitchFamily="34" charset="0"/>
                <a:ea typeface="Verdana" panose="020B0604030504040204" pitchFamily="34" charset="0"/>
              </a:rPr>
              <a:t>Rémunération: 1500€ / mensuel dont 200€ Régime indemnitaire</a:t>
            </a:r>
          </a:p>
          <a:p>
            <a:pPr lvl="4"/>
            <a:r>
              <a:rPr lang="fr-FR" sz="1400" dirty="0">
                <a:latin typeface="Verdana" panose="020B0604030504040204" pitchFamily="34" charset="0"/>
                <a:ea typeface="Verdana" panose="020B0604030504040204" pitchFamily="34" charset="0"/>
              </a:rPr>
              <a:t>Passage à ½ traitement au 4</a:t>
            </a:r>
            <a:r>
              <a:rPr lang="fr-FR" sz="1400" baseline="30000" dirty="0">
                <a:latin typeface="Verdana" panose="020B0604030504040204" pitchFamily="34" charset="0"/>
                <a:ea typeface="Verdana" panose="020B0604030504040204" pitchFamily="34" charset="0"/>
              </a:rPr>
              <a:t>ème</a:t>
            </a:r>
            <a:r>
              <a:rPr lang="fr-FR" sz="1400" dirty="0">
                <a:latin typeface="Verdana" panose="020B0604030504040204" pitchFamily="34" charset="0"/>
                <a:ea typeface="Verdana" panose="020B0604030504040204" pitchFamily="34" charset="0"/>
              </a:rPr>
              <a:t> mois- Pas de maintien de régime indemnitaire par la collectivité </a:t>
            </a:r>
          </a:p>
          <a:p>
            <a:pPr lvl="4"/>
            <a:r>
              <a:rPr lang="fr-FR" sz="1400" dirty="0">
                <a:latin typeface="Verdana" panose="020B0604030504040204" pitchFamily="34" charset="0"/>
                <a:ea typeface="Verdana" panose="020B0604030504040204" pitchFamily="34" charset="0"/>
              </a:rPr>
              <a:t>				</a:t>
            </a:r>
            <a:endParaRPr lang="fr-FR" sz="1600" dirty="0">
              <a:highlight>
                <a:srgbClr val="FFFF00"/>
              </a:highlight>
              <a:latin typeface="Montserrat" panose="00000500000000000000" pitchFamily="2" charset="0"/>
              <a:ea typeface="Verdana" panose="020B0604030504040204" pitchFamily="34" charset="0"/>
            </a:endParaRPr>
          </a:p>
          <a:p>
            <a:pPr marL="3486150" lvl="7" indent="-285750">
              <a:buFont typeface="Arial" panose="020B0604020202020204" pitchFamily="34" charset="0"/>
              <a:buChar char="•"/>
            </a:pPr>
            <a:endParaRPr lang="fr-FR" sz="1600" dirty="0">
              <a:highlight>
                <a:srgbClr val="FFFF00"/>
              </a:highlight>
              <a:latin typeface="Montserrat" panose="00000500000000000000" pitchFamily="2" charset="0"/>
              <a:ea typeface="Verdana" panose="020B0604030504040204" pitchFamily="34" charset="0"/>
            </a:endParaRPr>
          </a:p>
          <a:p>
            <a:pPr marL="3486150" lvl="7" indent="-285750">
              <a:buFont typeface="Arial" panose="020B0604020202020204" pitchFamily="34" charset="0"/>
              <a:buChar char="•"/>
            </a:pPr>
            <a:endParaRPr lang="fr-FR" sz="1600" dirty="0">
              <a:highlight>
                <a:srgbClr val="FFFF00"/>
              </a:highlight>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lvl="7"/>
            <a:r>
              <a:rPr lang="fr-FR" sz="1600" dirty="0">
                <a:latin typeface="Montserrat" panose="00000500000000000000" pitchFamily="2" charset="0"/>
                <a:ea typeface="Verdana" panose="020B0604030504040204" pitchFamily="34" charset="0"/>
              </a:rPr>
              <a:t>		</a:t>
            </a:r>
          </a:p>
          <a:p>
            <a:pPr lvl="7"/>
            <a:endParaRPr lang="fr-FR" sz="1600" b="1" u="sng" dirty="0">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endParaRPr lang="fr-FR" sz="1600" dirty="0">
              <a:latin typeface="Montserrat" panose="00000500000000000000" pitchFamily="2" charset="0"/>
              <a:ea typeface="Verdana" panose="020B0604030504040204" pitchFamily="34" charset="0"/>
            </a:endParaRPr>
          </a:p>
          <a:p>
            <a:endParaRPr lang="fr-FR" sz="1600" dirty="0">
              <a:latin typeface="Montserrat" panose="00000500000000000000" pitchFamily="2" charset="0"/>
              <a:ea typeface="Verdana" panose="020B0604030504040204" pitchFamily="34" charset="0"/>
            </a:endParaRPr>
          </a:p>
          <a:p>
            <a:r>
              <a:rPr lang="fr-FR" sz="1600" dirty="0">
                <a:latin typeface="Montserrat" panose="00000500000000000000" pitchFamily="2" charset="0"/>
                <a:ea typeface="Verdana" panose="020B0604030504040204" pitchFamily="34" charset="0"/>
              </a:rPr>
              <a:t>		</a:t>
            </a:r>
          </a:p>
        </p:txBody>
      </p:sp>
      <p:graphicFrame>
        <p:nvGraphicFramePr>
          <p:cNvPr id="8" name="Graphique 7">
            <a:extLst>
              <a:ext uri="{FF2B5EF4-FFF2-40B4-BE49-F238E27FC236}">
                <a16:creationId xmlns:a16="http://schemas.microsoft.com/office/drawing/2014/main" id="{8ACA8F0D-8CF6-1989-4174-C1307BC3A407}"/>
              </a:ext>
            </a:extLst>
          </p:cNvPr>
          <p:cNvGraphicFramePr/>
          <p:nvPr>
            <p:extLst>
              <p:ext uri="{D42A27DB-BD31-4B8C-83A1-F6EECF244321}">
                <p14:modId xmlns:p14="http://schemas.microsoft.com/office/powerpoint/2010/main" val="3771672941"/>
              </p:ext>
            </p:extLst>
          </p:nvPr>
        </p:nvGraphicFramePr>
        <p:xfrm>
          <a:off x="1270502" y="1734579"/>
          <a:ext cx="8003569" cy="32495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E5921AE2-C491-0219-EB72-98214ECBBBB3}"/>
              </a:ext>
            </a:extLst>
          </p:cNvPr>
          <p:cNvGraphicFramePr/>
          <p:nvPr>
            <p:extLst>
              <p:ext uri="{D42A27DB-BD31-4B8C-83A1-F6EECF244321}">
                <p14:modId xmlns:p14="http://schemas.microsoft.com/office/powerpoint/2010/main" val="2547235196"/>
              </p:ext>
            </p:extLst>
          </p:nvPr>
        </p:nvGraphicFramePr>
        <p:xfrm>
          <a:off x="1462219" y="4918624"/>
          <a:ext cx="7620136" cy="2047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05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4A5F-B699-DF0F-AA21-6AC2235B83D0}"/>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BEA09C67-E265-582C-3C02-4AC89BBA8F57}"/>
              </a:ext>
            </a:extLst>
          </p:cNvPr>
          <p:cNvSpPr/>
          <p:nvPr/>
        </p:nvSpPr>
        <p:spPr>
          <a:xfrm>
            <a:off x="613951" y="481095"/>
            <a:ext cx="9156214"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E47F58E0-D611-F26B-46DC-1CFA2158E758}"/>
              </a:ext>
            </a:extLst>
          </p:cNvPr>
          <p:cNvSpPr txBox="1"/>
          <p:nvPr/>
        </p:nvSpPr>
        <p:spPr>
          <a:xfrm>
            <a:off x="495485" y="269588"/>
            <a:ext cx="958237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dirty="0">
                <a:latin typeface="Tahoma" panose="020B0604030504040204" pitchFamily="34" charset="0"/>
                <a:ea typeface="Tahoma" panose="020B0604030504040204" pitchFamily="34" charset="0"/>
                <a:cs typeface="Tahoma" panose="020B0604030504040204" pitchFamily="34" charset="0"/>
                <a:sym typeface="Montserrat ExtraBold"/>
              </a:rPr>
              <a:t>LES GARANTIES MINIMALES EN MATIERE DE SANTE</a:t>
            </a:r>
            <a:endParaRPr sz="20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ZoneTexte 1">
            <a:extLst>
              <a:ext uri="{FF2B5EF4-FFF2-40B4-BE49-F238E27FC236}">
                <a16:creationId xmlns:a16="http://schemas.microsoft.com/office/drawing/2014/main" id="{2BA935C1-6256-3019-C249-7A95D2D52C4C}"/>
              </a:ext>
            </a:extLst>
          </p:cNvPr>
          <p:cNvSpPr txBox="1"/>
          <p:nvPr/>
        </p:nvSpPr>
        <p:spPr>
          <a:xfrm>
            <a:off x="668407" y="894521"/>
            <a:ext cx="9354997" cy="3139321"/>
          </a:xfrm>
          <a:prstGeom prst="rect">
            <a:avLst/>
          </a:prstGeom>
          <a:noFill/>
        </p:spPr>
        <p:txBody>
          <a:bodyPr wrap="square" rtlCol="0">
            <a:spAutoFit/>
          </a:bodyPr>
          <a:lstStyle/>
          <a:p>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4" name="Diagramme 3">
            <a:extLst>
              <a:ext uri="{FF2B5EF4-FFF2-40B4-BE49-F238E27FC236}">
                <a16:creationId xmlns:a16="http://schemas.microsoft.com/office/drawing/2014/main" id="{0F83B907-8B1D-A486-E6A4-317FC405FC19}"/>
              </a:ext>
            </a:extLst>
          </p:cNvPr>
          <p:cNvGraphicFramePr/>
          <p:nvPr>
            <p:extLst>
              <p:ext uri="{D42A27DB-BD31-4B8C-83A1-F6EECF244321}">
                <p14:modId xmlns:p14="http://schemas.microsoft.com/office/powerpoint/2010/main" val="2453526452"/>
              </p:ext>
            </p:extLst>
          </p:nvPr>
        </p:nvGraphicFramePr>
        <p:xfrm>
          <a:off x="2575027" y="1005786"/>
          <a:ext cx="5423291" cy="372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e 9">
            <a:extLst>
              <a:ext uri="{FF2B5EF4-FFF2-40B4-BE49-F238E27FC236}">
                <a16:creationId xmlns:a16="http://schemas.microsoft.com/office/drawing/2014/main" id="{E3B1902F-A5F3-B2E8-3D52-4C8E267D134D}"/>
              </a:ext>
            </a:extLst>
          </p:cNvPr>
          <p:cNvGraphicFramePr/>
          <p:nvPr>
            <p:extLst>
              <p:ext uri="{D42A27DB-BD31-4B8C-83A1-F6EECF244321}">
                <p14:modId xmlns:p14="http://schemas.microsoft.com/office/powerpoint/2010/main" val="2696306971"/>
              </p:ext>
            </p:extLst>
          </p:nvPr>
        </p:nvGraphicFramePr>
        <p:xfrm>
          <a:off x="327992" y="3637723"/>
          <a:ext cx="10189884" cy="4772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ZoneTexte 10">
            <a:extLst>
              <a:ext uri="{FF2B5EF4-FFF2-40B4-BE49-F238E27FC236}">
                <a16:creationId xmlns:a16="http://schemas.microsoft.com/office/drawing/2014/main" id="{54167761-69A2-2D95-AFEE-EEA011628130}"/>
              </a:ext>
            </a:extLst>
          </p:cNvPr>
          <p:cNvSpPr txBox="1"/>
          <p:nvPr/>
        </p:nvSpPr>
        <p:spPr>
          <a:xfrm>
            <a:off x="1490870" y="4840357"/>
            <a:ext cx="8279295" cy="369332"/>
          </a:xfrm>
          <a:prstGeom prst="rect">
            <a:avLst/>
          </a:prstGeom>
          <a:noFill/>
        </p:spPr>
        <p:txBody>
          <a:bodyPr wrap="square" rtlCol="0">
            <a:spAutoFit/>
          </a:bodyPr>
          <a:lstStyle/>
          <a:p>
            <a:r>
              <a:rPr lang="fr-FR" b="1" dirty="0">
                <a:highlight>
                  <a:srgbClr val="F2B027"/>
                </a:highlight>
              </a:rPr>
              <a:t>Remboursements complémentaires au régime général (CPAM) quant aux frais liés: </a:t>
            </a:r>
          </a:p>
        </p:txBody>
      </p:sp>
    </p:spTree>
    <p:extLst>
      <p:ext uri="{BB962C8B-B14F-4D97-AF65-F5344CB8AC3E}">
        <p14:creationId xmlns:p14="http://schemas.microsoft.com/office/powerpoint/2010/main" val="288391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9ACF-DF3C-082B-23AF-941B177CBE85}"/>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DD1F6B95-DF12-E6F2-E38D-8C64CB640BBF}"/>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B62CD933-17F2-188C-2B8C-8E23C051659C}"/>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EN PRATIQUE</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12" name="ZoneTexte 11">
            <a:extLst>
              <a:ext uri="{FF2B5EF4-FFF2-40B4-BE49-F238E27FC236}">
                <a16:creationId xmlns:a16="http://schemas.microsoft.com/office/drawing/2014/main" id="{3DAC0A47-3045-D60C-D0DC-C8377B471006}"/>
              </a:ext>
            </a:extLst>
          </p:cNvPr>
          <p:cNvSpPr txBox="1"/>
          <p:nvPr/>
        </p:nvSpPr>
        <p:spPr>
          <a:xfrm>
            <a:off x="-1317418" y="251677"/>
            <a:ext cx="11187298" cy="1077218"/>
          </a:xfrm>
          <a:prstGeom prst="rect">
            <a:avLst/>
          </a:prstGeom>
          <a:noFill/>
        </p:spPr>
        <p:txBody>
          <a:bodyPr wrap="square" rtlCol="0">
            <a:spAutoFit/>
          </a:bodyPr>
          <a:lstStyle/>
          <a:p>
            <a:pPr lvl="7"/>
            <a:endParaRPr lang="fr-FR" sz="1600" dirty="0">
              <a:latin typeface="Montserrat" panose="00000500000000000000" pitchFamily="2" charset="0"/>
              <a:ea typeface="Verdana" panose="020B0604030504040204" pitchFamily="34" charset="0"/>
            </a:endParaRPr>
          </a:p>
          <a:p>
            <a:pPr lvl="7"/>
            <a:endParaRPr lang="fr-FR" sz="1600" dirty="0">
              <a:latin typeface="Montserrat" panose="00000500000000000000" pitchFamily="2" charset="0"/>
              <a:ea typeface="Verdana" panose="020B0604030504040204" pitchFamily="34" charset="0"/>
            </a:endParaRPr>
          </a:p>
          <a:p>
            <a:pPr lvl="4"/>
            <a:endParaRPr lang="fr-FR" sz="1600" dirty="0">
              <a:latin typeface="Montserrat" panose="00000500000000000000" pitchFamily="2" charset="0"/>
              <a:ea typeface="Verdana" panose="020B0604030504040204" pitchFamily="34" charset="0"/>
            </a:endParaRPr>
          </a:p>
          <a:p>
            <a:pPr lvl="4"/>
            <a:r>
              <a:rPr lang="fr-FR" sz="1600" dirty="0">
                <a:latin typeface="Montserrat" panose="00000500000000000000" pitchFamily="2" charset="0"/>
                <a:ea typeface="Verdana" panose="020B0604030504040204" pitchFamily="34" charset="0"/>
              </a:rPr>
              <a:t>Consultation médecin généraliste </a:t>
            </a:r>
          </a:p>
        </p:txBody>
      </p:sp>
      <p:sp>
        <p:nvSpPr>
          <p:cNvPr id="16" name="ZoneTexte 15">
            <a:extLst>
              <a:ext uri="{FF2B5EF4-FFF2-40B4-BE49-F238E27FC236}">
                <a16:creationId xmlns:a16="http://schemas.microsoft.com/office/drawing/2014/main" id="{9A50665B-E98D-D3A6-F247-223335498F13}"/>
              </a:ext>
            </a:extLst>
          </p:cNvPr>
          <p:cNvSpPr txBox="1"/>
          <p:nvPr/>
        </p:nvSpPr>
        <p:spPr>
          <a:xfrm>
            <a:off x="719667" y="4123267"/>
            <a:ext cx="7476066" cy="1754326"/>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p:txBody>
      </p:sp>
      <p:graphicFrame>
        <p:nvGraphicFramePr>
          <p:cNvPr id="19" name="Graphique 18">
            <a:extLst>
              <a:ext uri="{FF2B5EF4-FFF2-40B4-BE49-F238E27FC236}">
                <a16:creationId xmlns:a16="http://schemas.microsoft.com/office/drawing/2014/main" id="{25FCB7A3-1BE0-A92A-414F-34A00B400511}"/>
              </a:ext>
            </a:extLst>
          </p:cNvPr>
          <p:cNvGraphicFramePr/>
          <p:nvPr>
            <p:extLst>
              <p:ext uri="{D42A27DB-BD31-4B8C-83A1-F6EECF244321}">
                <p14:modId xmlns:p14="http://schemas.microsoft.com/office/powerpoint/2010/main" val="1516367903"/>
              </p:ext>
            </p:extLst>
          </p:nvPr>
        </p:nvGraphicFramePr>
        <p:xfrm>
          <a:off x="875327" y="4530402"/>
          <a:ext cx="5599377" cy="2777596"/>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 3">
            <a:extLst>
              <a:ext uri="{FF2B5EF4-FFF2-40B4-BE49-F238E27FC236}">
                <a16:creationId xmlns:a16="http://schemas.microsoft.com/office/drawing/2014/main" id="{9CDAE788-46A8-B747-2F79-F04EEA98EFAD}"/>
              </a:ext>
            </a:extLst>
          </p:cNvPr>
          <p:cNvPicPr>
            <a:picLocks noChangeAspect="1"/>
          </p:cNvPicPr>
          <p:nvPr/>
        </p:nvPicPr>
        <p:blipFill>
          <a:blip r:embed="rId3"/>
          <a:stretch>
            <a:fillRect/>
          </a:stretch>
        </p:blipFill>
        <p:spPr>
          <a:xfrm>
            <a:off x="495485" y="1435144"/>
            <a:ext cx="4305901" cy="2419688"/>
          </a:xfrm>
          <a:prstGeom prst="rect">
            <a:avLst/>
          </a:prstGeom>
        </p:spPr>
      </p:pic>
      <p:cxnSp>
        <p:nvCxnSpPr>
          <p:cNvPr id="7" name="Connecteur droit avec flèche 6">
            <a:extLst>
              <a:ext uri="{FF2B5EF4-FFF2-40B4-BE49-F238E27FC236}">
                <a16:creationId xmlns:a16="http://schemas.microsoft.com/office/drawing/2014/main" id="{987E399A-05DA-B992-91DD-35CB20685A0C}"/>
              </a:ext>
            </a:extLst>
          </p:cNvPr>
          <p:cNvCxnSpPr>
            <a:cxnSpLocks/>
          </p:cNvCxnSpPr>
          <p:nvPr/>
        </p:nvCxnSpPr>
        <p:spPr>
          <a:xfrm>
            <a:off x="4546599" y="2421467"/>
            <a:ext cx="17187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E2580316-18CC-D36D-B6F1-5B88708E5311}"/>
              </a:ext>
            </a:extLst>
          </p:cNvPr>
          <p:cNvSpPr txBox="1"/>
          <p:nvPr/>
        </p:nvSpPr>
        <p:spPr>
          <a:xfrm>
            <a:off x="6272651" y="2282967"/>
            <a:ext cx="3479800" cy="276999"/>
          </a:xfrm>
          <a:prstGeom prst="rect">
            <a:avLst/>
          </a:prstGeom>
          <a:noFill/>
        </p:spPr>
        <p:txBody>
          <a:bodyPr wrap="square" rtlCol="0">
            <a:spAutoFit/>
          </a:bodyPr>
          <a:lstStyle/>
          <a:p>
            <a:r>
              <a:rPr lang="fr-FR" sz="1200" dirty="0">
                <a:latin typeface="Verdana" panose="020B0604030504040204" pitchFamily="34" charset="0"/>
                <a:ea typeface="Verdana" panose="020B0604030504040204" pitchFamily="34" charset="0"/>
              </a:rPr>
              <a:t>Part obligatoire Régime général – 70% </a:t>
            </a:r>
          </a:p>
        </p:txBody>
      </p:sp>
      <p:cxnSp>
        <p:nvCxnSpPr>
          <p:cNvPr id="9" name="Connecteur droit avec flèche 8">
            <a:extLst>
              <a:ext uri="{FF2B5EF4-FFF2-40B4-BE49-F238E27FC236}">
                <a16:creationId xmlns:a16="http://schemas.microsoft.com/office/drawing/2014/main" id="{53413DEC-A3F8-7589-395D-000D50BC45D2}"/>
              </a:ext>
            </a:extLst>
          </p:cNvPr>
          <p:cNvCxnSpPr>
            <a:cxnSpLocks/>
          </p:cNvCxnSpPr>
          <p:nvPr/>
        </p:nvCxnSpPr>
        <p:spPr>
          <a:xfrm>
            <a:off x="4546599" y="3064933"/>
            <a:ext cx="17187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96958AF4-9A20-A9E5-6522-F9E07B718E8D}"/>
              </a:ext>
            </a:extLst>
          </p:cNvPr>
          <p:cNvSpPr txBox="1"/>
          <p:nvPr/>
        </p:nvSpPr>
        <p:spPr>
          <a:xfrm>
            <a:off x="6272651" y="2901603"/>
            <a:ext cx="4175216" cy="461665"/>
          </a:xfrm>
          <a:prstGeom prst="rect">
            <a:avLst/>
          </a:prstGeom>
          <a:noFill/>
        </p:spPr>
        <p:txBody>
          <a:bodyPr wrap="square" rtlCol="0">
            <a:spAutoFit/>
          </a:bodyPr>
          <a:lstStyle/>
          <a:p>
            <a:r>
              <a:rPr lang="fr-FR" sz="1200" dirty="0">
                <a:latin typeface="Verdana" panose="020B0604030504040204" pitchFamily="34" charset="0"/>
                <a:ea typeface="Verdana" panose="020B0604030504040204" pitchFamily="34" charset="0"/>
              </a:rPr>
              <a:t>Part complémentaire (ticket modérateur)- soit à la charge de l’agent ou de la mutuelle </a:t>
            </a:r>
          </a:p>
        </p:txBody>
      </p:sp>
    </p:spTree>
    <p:extLst>
      <p:ext uri="{BB962C8B-B14F-4D97-AF65-F5344CB8AC3E}">
        <p14:creationId xmlns:p14="http://schemas.microsoft.com/office/powerpoint/2010/main" val="258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22E8-979C-080C-BD72-742F2840D471}"/>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997C047-720F-EF51-E8E5-ADE77C9A39A1}"/>
              </a:ext>
            </a:extLst>
          </p:cNvPr>
          <p:cNvSpPr>
            <a:spLocks noGrp="1"/>
          </p:cNvSpPr>
          <p:nvPr>
            <p:ph type="body" sz="quarter" idx="12"/>
          </p:nvPr>
        </p:nvSpPr>
        <p:spPr>
          <a:xfrm>
            <a:off x="4208207" y="3644275"/>
            <a:ext cx="5436764" cy="480131"/>
          </a:xfrm>
        </p:spPr>
        <p:txBody>
          <a:bodyPr/>
          <a:lstStyle/>
          <a:p>
            <a:r>
              <a:rPr lang="fr-FR" sz="2800" dirty="0"/>
              <a:t>LE DEBAT OBLIGATOIRE</a:t>
            </a:r>
          </a:p>
        </p:txBody>
      </p:sp>
      <p:cxnSp>
        <p:nvCxnSpPr>
          <p:cNvPr id="13" name="Connecteur droit 12">
            <a:extLst>
              <a:ext uri="{FF2B5EF4-FFF2-40B4-BE49-F238E27FC236}">
                <a16:creationId xmlns:a16="http://schemas.microsoft.com/office/drawing/2014/main" id="{2BB7EB58-25B0-4D0F-ED50-C8CB56C1C42C}"/>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3293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90679E5-D313-F12C-D8A1-27B6BEF2BD65}"/>
              </a:ext>
            </a:extLst>
          </p:cNvPr>
          <p:cNvSpPr>
            <a:spLocks noGrp="1"/>
          </p:cNvSpPr>
          <p:nvPr>
            <p:ph type="body" sz="quarter" idx="12"/>
          </p:nvPr>
        </p:nvSpPr>
        <p:spPr>
          <a:xfrm>
            <a:off x="3419061" y="3450376"/>
            <a:ext cx="6225910" cy="867930"/>
          </a:xfrm>
        </p:spPr>
        <p:txBody>
          <a:bodyPr/>
          <a:lstStyle/>
          <a:p>
            <a:r>
              <a:rPr lang="fr-FR" sz="2800" dirty="0"/>
              <a:t>LES REFERENCES JURIDIQUES</a:t>
            </a:r>
          </a:p>
        </p:txBody>
      </p:sp>
      <p:cxnSp>
        <p:nvCxnSpPr>
          <p:cNvPr id="13" name="Connecteur droit 12">
            <a:extLst>
              <a:ext uri="{FF2B5EF4-FFF2-40B4-BE49-F238E27FC236}">
                <a16:creationId xmlns:a16="http://schemas.microsoft.com/office/drawing/2014/main" id="{8334FA6D-5087-7542-D40D-52F45FA17643}"/>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3111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7A508-D46F-CA7A-ED5C-E98A48A82100}"/>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FAA8EEBE-6659-0BA1-A839-093DC2B0945C}"/>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7E793948-C3B3-537F-03E8-747FAE1A3A6D}"/>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PRINCIPES GENERAUX</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ZoneTexte 1">
            <a:extLst>
              <a:ext uri="{FF2B5EF4-FFF2-40B4-BE49-F238E27FC236}">
                <a16:creationId xmlns:a16="http://schemas.microsoft.com/office/drawing/2014/main" id="{C3FC95FA-452C-E381-A3BE-453084ADFBBD}"/>
              </a:ext>
            </a:extLst>
          </p:cNvPr>
          <p:cNvSpPr txBox="1"/>
          <p:nvPr/>
        </p:nvSpPr>
        <p:spPr>
          <a:xfrm>
            <a:off x="200845" y="1443590"/>
            <a:ext cx="10000211" cy="5201424"/>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a:latin typeface="Verdana" panose="020B0604030504040204" pitchFamily="34" charset="0"/>
                <a:ea typeface="Verdana" panose="020B0604030504040204" pitchFamily="34" charset="0"/>
              </a:rPr>
              <a:t>Aucune précision n’est prévue dans la loi concernant les modalités d’organisation.</a:t>
            </a:r>
          </a:p>
          <a:p>
            <a:pPr marL="285750" indent="-285750" algn="just">
              <a:buFont typeface="Arial" panose="020B0604020202020204" pitchFamily="34" charset="0"/>
              <a:buChar char="•"/>
            </a:pPr>
            <a:endParaRPr lang="fr-FR" sz="2000"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fr-FR" sz="2000" dirty="0">
                <a:latin typeface="Verdana" panose="020B0604030504040204" pitchFamily="34" charset="0"/>
                <a:ea typeface="Verdana" panose="020B0604030504040204" pitchFamily="34" charset="0"/>
              </a:rPr>
              <a:t>Ce débat est sans vote, une délibération doit cependant acter sa tenue en séance du conseil municipal/ conseil d’administration. </a:t>
            </a:r>
          </a:p>
          <a:p>
            <a:pPr marL="285750" indent="-285750" algn="just">
              <a:buFont typeface="Arial" panose="020B0604020202020204" pitchFamily="34" charset="0"/>
              <a:buChar char="•"/>
            </a:pPr>
            <a:endParaRPr lang="fr-FR" sz="2000"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fr-FR" sz="2000" dirty="0">
                <a:latin typeface="Verdana" panose="020B0604030504040204" pitchFamily="34" charset="0"/>
                <a:ea typeface="Verdana" panose="020B0604030504040204" pitchFamily="34" charset="0"/>
              </a:rPr>
              <a:t>Le débat doit être vu comme un véritable </a:t>
            </a:r>
            <a:r>
              <a:rPr lang="fr-FR" sz="2000" b="1" u="sng" dirty="0">
                <a:latin typeface="Verdana" panose="020B0604030504040204" pitchFamily="34" charset="0"/>
                <a:ea typeface="Verdana" panose="020B0604030504040204" pitchFamily="34" charset="0"/>
              </a:rPr>
              <a:t>outil de pilotage</a:t>
            </a:r>
            <a:r>
              <a:rPr lang="fr-FR" sz="2000" dirty="0">
                <a:latin typeface="Verdana" panose="020B0604030504040204" pitchFamily="34" charset="0"/>
                <a:ea typeface="Verdana" panose="020B0604030504040204" pitchFamily="34" charset="0"/>
              </a:rPr>
              <a:t>. </a:t>
            </a:r>
          </a:p>
          <a:p>
            <a:pPr algn="just"/>
            <a:r>
              <a:rPr lang="fr-FR" sz="2000" dirty="0">
                <a:latin typeface="Verdana" panose="020B0604030504040204" pitchFamily="34" charset="0"/>
                <a:ea typeface="Verdana" panose="020B0604030504040204" pitchFamily="34" charset="0"/>
              </a:rPr>
              <a:t>Les enjeux, les objectifs et les moyens doivent être abordés. </a:t>
            </a:r>
          </a:p>
          <a:p>
            <a:pPr marL="285750" indent="-285750" algn="just">
              <a:buFont typeface="Arial" panose="020B0604020202020204" pitchFamily="34" charset="0"/>
              <a:buChar char="•"/>
            </a:pPr>
            <a:endParaRPr lang="fr-FR" sz="2000" dirty="0">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fr-FR" sz="2000" dirty="0">
                <a:latin typeface="Verdana" panose="020B0604030504040204" pitchFamily="34" charset="0"/>
                <a:ea typeface="Verdana" panose="020B0604030504040204" pitchFamily="34" charset="0"/>
              </a:rPr>
              <a:t>En matière de méthode, l’état des lieux est un outil permettant de  confronter les réglementations en vigueur aux pratiques de la collectivité ainsi qu’aux enjeux tant pour l’employeur public que pour les agents.</a:t>
            </a:r>
          </a:p>
          <a:p>
            <a:pPr algn="just"/>
            <a:endParaRPr lang="fr-FR" sz="2000" dirty="0">
              <a:latin typeface="Verdana" panose="020B0604030504040204" pitchFamily="34" charset="0"/>
              <a:ea typeface="Verdana" panose="020B0604030504040204" pitchFamily="34" charset="0"/>
            </a:endParaRPr>
          </a:p>
          <a:p>
            <a:endParaRPr lang="fr-FR" dirty="0"/>
          </a:p>
          <a:p>
            <a:endParaRPr lang="fr-FR" dirty="0"/>
          </a:p>
          <a:p>
            <a:endParaRPr lang="fr-FR" dirty="0"/>
          </a:p>
          <a:p>
            <a:pPr lvl="1"/>
            <a:r>
              <a:rPr lang="fr-FR" dirty="0"/>
              <a:t> </a:t>
            </a:r>
          </a:p>
        </p:txBody>
      </p:sp>
    </p:spTree>
    <p:extLst>
      <p:ext uri="{BB962C8B-B14F-4D97-AF65-F5344CB8AC3E}">
        <p14:creationId xmlns:p14="http://schemas.microsoft.com/office/powerpoint/2010/main" val="548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B55B55-04B5-6197-DD8F-520E309D6716}"/>
              </a:ext>
            </a:extLst>
          </p:cNvPr>
          <p:cNvSpPr>
            <a:spLocks noGrp="1"/>
          </p:cNvSpPr>
          <p:nvPr>
            <p:ph type="body" sz="quarter" idx="12"/>
          </p:nvPr>
        </p:nvSpPr>
        <p:spPr>
          <a:xfrm>
            <a:off x="4615543" y="3644274"/>
            <a:ext cx="5029427" cy="480131"/>
          </a:xfrm>
        </p:spPr>
        <p:txBody>
          <a:bodyPr/>
          <a:lstStyle/>
          <a:p>
            <a:r>
              <a:rPr lang="fr-FR" sz="2800" dirty="0"/>
              <a:t>EN 2021</a:t>
            </a:r>
          </a:p>
        </p:txBody>
      </p:sp>
    </p:spTree>
    <p:extLst>
      <p:ext uri="{BB962C8B-B14F-4D97-AF65-F5344CB8AC3E}">
        <p14:creationId xmlns:p14="http://schemas.microsoft.com/office/powerpoint/2010/main" val="384907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0896-179F-DC19-AAA3-208D04D99095}"/>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C3A3ACAE-5082-38B5-E7FB-AB623A799D6A}"/>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A503A0DC-5C4F-EDC3-7BF4-C5D94B81DB8E}"/>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RETROSPESCTIVE</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ZoneTexte 1">
            <a:extLst>
              <a:ext uri="{FF2B5EF4-FFF2-40B4-BE49-F238E27FC236}">
                <a16:creationId xmlns:a16="http://schemas.microsoft.com/office/drawing/2014/main" id="{64691EFB-38CD-BB7F-3923-1DE38789103D}"/>
              </a:ext>
            </a:extLst>
          </p:cNvPr>
          <p:cNvSpPr txBox="1"/>
          <p:nvPr/>
        </p:nvSpPr>
        <p:spPr>
          <a:xfrm>
            <a:off x="345800" y="844150"/>
            <a:ext cx="10000211" cy="4832092"/>
          </a:xfrm>
          <a:prstGeom prst="rect">
            <a:avLst/>
          </a:prstGeom>
          <a:noFill/>
        </p:spPr>
        <p:txBody>
          <a:bodyPr wrap="square" rtlCol="0">
            <a:spAutoFit/>
          </a:bodyPr>
          <a:lstStyle/>
          <a:p>
            <a:pPr marL="285750"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Introduction du </a:t>
            </a:r>
            <a:r>
              <a:rPr lang="fr-FR" sz="1600" b="1" u="sng" dirty="0">
                <a:latin typeface="Verdana" panose="020B0604030504040204" pitchFamily="34" charset="0"/>
                <a:ea typeface="Verdana" panose="020B0604030504040204" pitchFamily="34" charset="0"/>
              </a:rPr>
              <a:t>débat obligatoire </a:t>
            </a:r>
            <a:r>
              <a:rPr lang="fr-FR" sz="1600" dirty="0">
                <a:latin typeface="Verdana" panose="020B0604030504040204" pitchFamily="34" charset="0"/>
                <a:ea typeface="Verdana" panose="020B0604030504040204" pitchFamily="34" charset="0"/>
              </a:rPr>
              <a:t>en matière de protection sociale complémentaire avec l’ordonnance du 17/02/2021.</a:t>
            </a:r>
          </a:p>
          <a:p>
            <a:pPr marL="285750"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Échéance: 18/02/2022</a:t>
            </a:r>
          </a:p>
          <a:p>
            <a:pPr marL="285750"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Textes réglementaires en vigueur: </a:t>
            </a:r>
          </a:p>
          <a:p>
            <a:pPr marL="285750"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Décret N°2011-1474 du 08/11/2011- Circulaire du 25/05/2012 </a:t>
            </a:r>
          </a:p>
          <a:p>
            <a:pPr marL="1200150" lvl="2"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Participation employeur </a:t>
            </a:r>
            <a:r>
              <a:rPr lang="fr-FR" sz="1600" b="1" u="sng" dirty="0">
                <a:latin typeface="Verdana" panose="020B0604030504040204" pitchFamily="34" charset="0"/>
                <a:ea typeface="Verdana" panose="020B0604030504040204" pitchFamily="34" charset="0"/>
              </a:rPr>
              <a:t>facultative</a:t>
            </a:r>
            <a:r>
              <a:rPr lang="fr-FR" sz="1600" dirty="0">
                <a:latin typeface="Verdana" panose="020B0604030504040204" pitchFamily="34" charset="0"/>
                <a:ea typeface="Verdana" panose="020B0604030504040204" pitchFamily="34" charset="0"/>
              </a:rPr>
              <a:t> en matière de PSC</a:t>
            </a: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Trois dispositifs au choix de l’employeur public: </a:t>
            </a:r>
          </a:p>
          <a:p>
            <a:pPr marL="2114550" lvl="4"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La labellisation </a:t>
            </a:r>
          </a:p>
          <a:p>
            <a:pPr marL="2114550" lvl="4"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La convention de participation individuelle </a:t>
            </a:r>
          </a:p>
          <a:p>
            <a:pPr marL="2114550" lvl="4"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La convention de participation portée par le Centre de gestion </a:t>
            </a:r>
          </a:p>
          <a:p>
            <a:pPr marL="1200150" lvl="2"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Ordonnance 17/02/2021</a:t>
            </a: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Possibilité de conclure des accords collectifs locaux en matière de PSC </a:t>
            </a:r>
          </a:p>
          <a:p>
            <a:endParaRPr lang="fr-FR" dirty="0"/>
          </a:p>
          <a:p>
            <a:pPr lvl="1"/>
            <a:r>
              <a:rPr lang="fr-FR" dirty="0"/>
              <a:t> </a:t>
            </a:r>
          </a:p>
        </p:txBody>
      </p:sp>
      <p:sp>
        <p:nvSpPr>
          <p:cNvPr id="4" name="Rectangle 3">
            <a:extLst>
              <a:ext uri="{FF2B5EF4-FFF2-40B4-BE49-F238E27FC236}">
                <a16:creationId xmlns:a16="http://schemas.microsoft.com/office/drawing/2014/main" id="{EDFDF7A4-8046-21F0-580C-F9D59C98C43C}"/>
              </a:ext>
            </a:extLst>
          </p:cNvPr>
          <p:cNvSpPr/>
          <p:nvPr/>
        </p:nvSpPr>
        <p:spPr>
          <a:xfrm>
            <a:off x="495485" y="5913120"/>
            <a:ext cx="9471475" cy="129176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377D650-C07D-2FE3-2D5E-89D38A3F6E31}"/>
              </a:ext>
            </a:extLst>
          </p:cNvPr>
          <p:cNvSpPr txBox="1"/>
          <p:nvPr/>
        </p:nvSpPr>
        <p:spPr>
          <a:xfrm>
            <a:off x="495485" y="5902960"/>
            <a:ext cx="9471475" cy="1169551"/>
          </a:xfrm>
          <a:prstGeom prst="rect">
            <a:avLst/>
          </a:prstGeom>
          <a:noFill/>
        </p:spPr>
        <p:txBody>
          <a:bodyPr wrap="square" rtlCol="0">
            <a:spAutoFit/>
          </a:bodyPr>
          <a:lstStyle/>
          <a:p>
            <a:r>
              <a:rPr lang="fr-FR" sz="1400" b="1" dirty="0">
                <a:latin typeface="Verdana" panose="020B0604030504040204" pitchFamily="34" charset="0"/>
                <a:ea typeface="Verdana" panose="020B0604030504040204" pitchFamily="34" charset="0"/>
              </a:rPr>
              <a:t>Absence d’obligation réglementaire tant sur la participation employeur que sur le montant. </a:t>
            </a:r>
          </a:p>
          <a:p>
            <a:r>
              <a:rPr lang="fr-FR" sz="1400" b="1" dirty="0">
                <a:latin typeface="Verdana" panose="020B0604030504040204" pitchFamily="34" charset="0"/>
                <a:ea typeface="Verdana" panose="020B0604030504040204" pitchFamily="34" charset="0"/>
              </a:rPr>
              <a:t>Participation employeur = possibilité mais sans contrainte financière imposée par le législateur </a:t>
            </a:r>
          </a:p>
          <a:p>
            <a:r>
              <a:rPr lang="fr-FR" sz="1400" b="1" dirty="0">
                <a:latin typeface="Verdana" panose="020B0604030504040204" pitchFamily="34" charset="0"/>
                <a:ea typeface="Verdana" panose="020B0604030504040204" pitchFamily="34" charset="0"/>
              </a:rPr>
              <a:t>PSC = action sociale portée par l’employeur pour permettre une couverture assurantielle supplémentaire à ses agents tant en santé qu’en prévoyance. </a:t>
            </a:r>
          </a:p>
        </p:txBody>
      </p:sp>
    </p:spTree>
    <p:extLst>
      <p:ext uri="{BB962C8B-B14F-4D97-AF65-F5344CB8AC3E}">
        <p14:creationId xmlns:p14="http://schemas.microsoft.com/office/powerpoint/2010/main" val="150302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A2ED-2E9E-27A1-CAA5-0B5D9BF09705}"/>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A0DC7522-8437-901C-CC76-642A7E6E0287}"/>
              </a:ext>
            </a:extLst>
          </p:cNvPr>
          <p:cNvSpPr>
            <a:spLocks noGrp="1"/>
          </p:cNvSpPr>
          <p:nvPr>
            <p:ph type="body" sz="quarter" idx="12"/>
          </p:nvPr>
        </p:nvSpPr>
        <p:spPr>
          <a:xfrm>
            <a:off x="3515360" y="3644275"/>
            <a:ext cx="6129611" cy="480131"/>
          </a:xfrm>
        </p:spPr>
        <p:txBody>
          <a:bodyPr/>
          <a:lstStyle/>
          <a:p>
            <a:r>
              <a:rPr lang="fr-FR" sz="2800" dirty="0"/>
              <a:t>EN 2026 </a:t>
            </a:r>
          </a:p>
        </p:txBody>
      </p:sp>
      <p:cxnSp>
        <p:nvCxnSpPr>
          <p:cNvPr id="13" name="Connecteur droit 12">
            <a:extLst>
              <a:ext uri="{FF2B5EF4-FFF2-40B4-BE49-F238E27FC236}">
                <a16:creationId xmlns:a16="http://schemas.microsoft.com/office/drawing/2014/main" id="{D502077E-6871-F3E6-BE17-97B8D3B6DE86}"/>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034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2ED8-73CA-DBAC-B98E-121752FC112A}"/>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7FE465F3-0260-7BD9-E20E-A0770B6BD73C}"/>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D2A0124D-9B9A-AA6E-4CA4-664070C52657}"/>
              </a:ext>
            </a:extLst>
          </p:cNvPr>
          <p:cNvSpPr txBox="1"/>
          <p:nvPr/>
        </p:nvSpPr>
        <p:spPr>
          <a:xfrm>
            <a:off x="613951" y="128200"/>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SITUATION ACTUELLE</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ZoneTexte 1">
            <a:extLst>
              <a:ext uri="{FF2B5EF4-FFF2-40B4-BE49-F238E27FC236}">
                <a16:creationId xmlns:a16="http://schemas.microsoft.com/office/drawing/2014/main" id="{C6BA2E94-5263-345E-F58A-D556806C29B7}"/>
              </a:ext>
            </a:extLst>
          </p:cNvPr>
          <p:cNvSpPr txBox="1"/>
          <p:nvPr/>
        </p:nvSpPr>
        <p:spPr>
          <a:xfrm>
            <a:off x="345800" y="964970"/>
            <a:ext cx="10000211" cy="5570756"/>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Verdana" panose="020B0604030504040204" pitchFamily="34" charset="0"/>
                <a:ea typeface="Verdana" panose="020B0604030504040204" pitchFamily="34" charset="0"/>
              </a:rPr>
              <a:t>1</a:t>
            </a:r>
            <a:r>
              <a:rPr lang="fr-FR" baseline="30000" dirty="0">
                <a:latin typeface="Verdana" panose="020B0604030504040204" pitchFamily="34" charset="0"/>
                <a:ea typeface="Verdana" panose="020B0604030504040204" pitchFamily="34" charset="0"/>
              </a:rPr>
              <a:t>er</a:t>
            </a:r>
            <a:r>
              <a:rPr lang="fr-FR" dirty="0">
                <a:latin typeface="Verdana" panose="020B0604030504040204" pitchFamily="34" charset="0"/>
                <a:ea typeface="Verdana" panose="020B0604030504040204" pitchFamily="34" charset="0"/>
              </a:rPr>
              <a:t> changement majeur avec le décret du 20/04/2022: </a:t>
            </a:r>
          </a:p>
          <a:p>
            <a:pPr marL="285750" indent="-285750">
              <a:buFont typeface="Arial" panose="020B0604020202020204" pitchFamily="34" charset="0"/>
              <a:buChar char="•"/>
            </a:pPr>
            <a:endParaRPr lang="fr-FR"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dirty="0">
                <a:latin typeface="Verdana" panose="020B0604030504040204" pitchFamily="34" charset="0"/>
                <a:ea typeface="Verdana" panose="020B0604030504040204" pitchFamily="34" charset="0"/>
              </a:rPr>
              <a:t>Participation employeur </a:t>
            </a:r>
            <a:r>
              <a:rPr lang="fr-FR" b="1" u="sng" dirty="0">
                <a:latin typeface="Verdana" panose="020B0604030504040204" pitchFamily="34" charset="0"/>
                <a:ea typeface="Verdana" panose="020B0604030504040204" pitchFamily="34" charset="0"/>
              </a:rPr>
              <a:t>obligatoire</a:t>
            </a:r>
            <a:r>
              <a:rPr lang="fr-FR" dirty="0">
                <a:latin typeface="Verdana" panose="020B0604030504040204" pitchFamily="34" charset="0"/>
                <a:ea typeface="Verdana" panose="020B0604030504040204" pitchFamily="34" charset="0"/>
              </a:rPr>
              <a:t> avec une date d’échéance, montant minimum et garanties minimales: </a:t>
            </a:r>
          </a:p>
          <a:p>
            <a:pPr marL="2114550" lvl="4" indent="-285750">
              <a:buFont typeface="Arial" panose="020B0604020202020204" pitchFamily="34" charset="0"/>
              <a:buChar char="•"/>
            </a:pPr>
            <a:r>
              <a:rPr lang="fr-FR" dirty="0">
                <a:latin typeface="Verdana" panose="020B0604030504040204" pitchFamily="34" charset="0"/>
                <a:ea typeface="Verdana" panose="020B0604030504040204" pitchFamily="34" charset="0"/>
              </a:rPr>
              <a:t>Au 1</a:t>
            </a:r>
            <a:r>
              <a:rPr lang="fr-FR" baseline="30000" dirty="0">
                <a:latin typeface="Verdana" panose="020B0604030504040204" pitchFamily="34" charset="0"/>
                <a:ea typeface="Verdana" panose="020B0604030504040204" pitchFamily="34" charset="0"/>
              </a:rPr>
              <a:t>er</a:t>
            </a:r>
            <a:r>
              <a:rPr lang="fr-FR" dirty="0">
                <a:latin typeface="Verdana" panose="020B0604030504040204" pitchFamily="34" charset="0"/>
                <a:ea typeface="Verdana" panose="020B0604030504040204" pitchFamily="34" charset="0"/>
              </a:rPr>
              <a:t> janvier 2025 pour la prévoyance 			7€/mois/agent</a:t>
            </a:r>
          </a:p>
          <a:p>
            <a:pPr marL="2114550" lvl="4" indent="-285750">
              <a:buFont typeface="Arial" panose="020B0604020202020204" pitchFamily="34" charset="0"/>
              <a:buChar char="•"/>
            </a:pPr>
            <a:r>
              <a:rPr lang="fr-FR" dirty="0">
                <a:latin typeface="Verdana" panose="020B0604030504040204" pitchFamily="34" charset="0"/>
                <a:ea typeface="Verdana" panose="020B0604030504040204" pitchFamily="34" charset="0"/>
              </a:rPr>
              <a:t>Au 1</a:t>
            </a:r>
            <a:r>
              <a:rPr lang="fr-FR" baseline="30000" dirty="0">
                <a:latin typeface="Verdana" panose="020B0604030504040204" pitchFamily="34" charset="0"/>
                <a:ea typeface="Verdana" panose="020B0604030504040204" pitchFamily="34" charset="0"/>
              </a:rPr>
              <a:t>er</a:t>
            </a:r>
            <a:r>
              <a:rPr lang="fr-FR" dirty="0">
                <a:latin typeface="Verdana" panose="020B0604030504040204" pitchFamily="34" charset="0"/>
                <a:ea typeface="Verdana" panose="020B0604030504040204" pitchFamily="34" charset="0"/>
              </a:rPr>
              <a:t> janvier 2026 pour la santé 				15€/mois/agent</a:t>
            </a:r>
          </a:p>
          <a:p>
            <a:pPr marL="2114550" lvl="4"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lvl="4"/>
            <a:endParaRPr lang="fr-FR" dirty="0">
              <a:latin typeface="Verdana" panose="020B0604030504040204" pitchFamily="34" charset="0"/>
              <a:ea typeface="Verdana" panose="020B0604030504040204" pitchFamily="34" charset="0"/>
            </a:endParaRPr>
          </a:p>
          <a:p>
            <a:pPr lvl="4"/>
            <a:endParaRPr lang="fr-FR"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dirty="0">
                <a:latin typeface="Verdana" panose="020B0604030504040204" pitchFamily="34" charset="0"/>
                <a:ea typeface="Verdana" panose="020B0604030504040204" pitchFamily="34" charset="0"/>
              </a:rPr>
              <a:t>2</a:t>
            </a:r>
            <a:r>
              <a:rPr lang="fr-FR" baseline="30000" dirty="0">
                <a:latin typeface="Verdana" panose="020B0604030504040204" pitchFamily="34" charset="0"/>
                <a:ea typeface="Verdana" panose="020B0604030504040204" pitchFamily="34" charset="0"/>
              </a:rPr>
              <a:t>ème</a:t>
            </a:r>
            <a:r>
              <a:rPr lang="fr-FR" dirty="0">
                <a:latin typeface="Verdana" panose="020B0604030504040204" pitchFamily="34" charset="0"/>
                <a:ea typeface="Verdana" panose="020B0604030504040204" pitchFamily="34" charset="0"/>
              </a:rPr>
              <a:t> changement majeur avec la loi du 22/12/2025 </a:t>
            </a:r>
            <a:r>
              <a:rPr lang="fr-FR" sz="1600" dirty="0">
                <a:latin typeface="Verdana" panose="020B0604030504040204" pitchFamily="34" charset="0"/>
                <a:ea typeface="Verdana" panose="020B0604030504040204" pitchFamily="34" charset="0"/>
              </a:rPr>
              <a:t>(application prévue au plus tard au 1</a:t>
            </a:r>
            <a:r>
              <a:rPr lang="fr-FR" sz="1600" baseline="30000" dirty="0">
                <a:latin typeface="Verdana" panose="020B0604030504040204" pitchFamily="34" charset="0"/>
                <a:ea typeface="Verdana" panose="020B0604030504040204" pitchFamily="34" charset="0"/>
              </a:rPr>
              <a:t>er</a:t>
            </a:r>
            <a:r>
              <a:rPr lang="fr-FR" sz="1600" dirty="0">
                <a:latin typeface="Verdana" panose="020B0604030504040204" pitchFamily="34" charset="0"/>
                <a:ea typeface="Verdana" panose="020B0604030504040204" pitchFamily="34" charset="0"/>
              </a:rPr>
              <a:t> janvier 2029): </a:t>
            </a:r>
          </a:p>
          <a:p>
            <a:r>
              <a:rPr lang="fr-FR" b="1" u="sng" dirty="0">
                <a:latin typeface="Verdana" panose="020B0604030504040204" pitchFamily="34" charset="0"/>
                <a:ea typeface="Verdana" panose="020B0604030504040204" pitchFamily="34" charset="0"/>
              </a:rPr>
              <a:t>En matière de prévoyance : </a:t>
            </a:r>
          </a:p>
          <a:p>
            <a:pPr marL="285750" indent="-285750">
              <a:buFont typeface="Arial" panose="020B0604020202020204" pitchFamily="34" charset="0"/>
              <a:buChar char="•"/>
            </a:pPr>
            <a:endParaRPr lang="fr-FR"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dirty="0">
                <a:latin typeface="Verdana" panose="020B0604030504040204" pitchFamily="34" charset="0"/>
                <a:ea typeface="Verdana" panose="020B0604030504040204" pitchFamily="34" charset="0"/>
              </a:rPr>
              <a:t>Adhésion obligatoire pour les agents </a:t>
            </a:r>
          </a:p>
          <a:p>
            <a:pPr marL="1200150" lvl="2" indent="-285750">
              <a:buFont typeface="Arial" panose="020B0604020202020204" pitchFamily="34" charset="0"/>
              <a:buChar char="•"/>
            </a:pPr>
            <a:r>
              <a:rPr lang="fr-FR" dirty="0">
                <a:latin typeface="Verdana" panose="020B0604030504040204" pitchFamily="34" charset="0"/>
                <a:ea typeface="Verdana" panose="020B0604030504040204" pitchFamily="34" charset="0"/>
              </a:rPr>
              <a:t>Participation employeur portée à 50% de la cotisation </a:t>
            </a:r>
          </a:p>
          <a:p>
            <a:pPr marL="1200150" lvl="2" indent="-285750">
              <a:buFont typeface="Arial" panose="020B0604020202020204" pitchFamily="34" charset="0"/>
              <a:buChar char="•"/>
            </a:pPr>
            <a:r>
              <a:rPr lang="fr-FR" dirty="0">
                <a:latin typeface="Verdana" panose="020B0604030504040204" pitchFamily="34" charset="0"/>
                <a:ea typeface="Verdana" panose="020B0604030504040204" pitchFamily="34" charset="0"/>
              </a:rPr>
              <a:t>Garanties minimales</a:t>
            </a:r>
          </a:p>
          <a:p>
            <a:pPr marL="285750" indent="-285750">
              <a:buFont typeface="Arial" panose="020B0604020202020204" pitchFamily="34" charset="0"/>
              <a:buChar char="•"/>
            </a:pPr>
            <a:endParaRPr lang="fr-FR" dirty="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a:p>
            <a:endParaRPr lang="fr-FR" dirty="0"/>
          </a:p>
          <a:p>
            <a:pPr lvl="1"/>
            <a:r>
              <a:rPr lang="fr-FR" dirty="0"/>
              <a:t> </a:t>
            </a:r>
          </a:p>
        </p:txBody>
      </p:sp>
      <p:sp>
        <p:nvSpPr>
          <p:cNvPr id="6" name="Rectangle 5">
            <a:extLst>
              <a:ext uri="{FF2B5EF4-FFF2-40B4-BE49-F238E27FC236}">
                <a16:creationId xmlns:a16="http://schemas.microsoft.com/office/drawing/2014/main" id="{AF62811E-B5BF-65C3-15B1-01B9B5CDD7CB}"/>
              </a:ext>
            </a:extLst>
          </p:cNvPr>
          <p:cNvSpPr/>
          <p:nvPr/>
        </p:nvSpPr>
        <p:spPr>
          <a:xfrm>
            <a:off x="345800" y="5794046"/>
            <a:ext cx="9841345" cy="148336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EE708336-6473-B973-1F65-7BB61A72DFF7}"/>
              </a:ext>
            </a:extLst>
          </p:cNvPr>
          <p:cNvSpPr txBox="1"/>
          <p:nvPr/>
        </p:nvSpPr>
        <p:spPr>
          <a:xfrm>
            <a:off x="297629" y="5750896"/>
            <a:ext cx="9937685" cy="1569660"/>
          </a:xfrm>
          <a:prstGeom prst="rect">
            <a:avLst/>
          </a:prstGeom>
          <a:noFill/>
        </p:spPr>
        <p:txBody>
          <a:bodyPr wrap="square" rtlCol="0">
            <a:spAutoFit/>
          </a:bodyPr>
          <a:lstStyle/>
          <a:p>
            <a:r>
              <a:rPr lang="fr-FR" sz="1600" b="1" dirty="0">
                <a:latin typeface="Verdana" panose="020B0604030504040204" pitchFamily="34" charset="0"/>
                <a:ea typeface="Verdana" panose="020B0604030504040204" pitchFamily="34" charset="0"/>
              </a:rPr>
              <a:t>Encadrement juridique tant en matière de garanties que des montants de participations employeurs </a:t>
            </a:r>
          </a:p>
          <a:p>
            <a:r>
              <a:rPr lang="fr-FR" sz="1600" b="1" dirty="0">
                <a:latin typeface="Verdana" panose="020B0604030504040204" pitchFamily="34" charset="0"/>
                <a:ea typeface="Verdana" panose="020B0604030504040204" pitchFamily="34" charset="0"/>
              </a:rPr>
              <a:t>Impacts financiers accentués pour les employeurs publics ainsi que pour les agents surtout en matière de prévoyance avec comme date butoir le 1</a:t>
            </a:r>
            <a:r>
              <a:rPr lang="fr-FR" sz="1600" b="1" baseline="30000" dirty="0">
                <a:latin typeface="Verdana" panose="020B0604030504040204" pitchFamily="34" charset="0"/>
                <a:ea typeface="Verdana" panose="020B0604030504040204" pitchFamily="34" charset="0"/>
              </a:rPr>
              <a:t>er</a:t>
            </a:r>
            <a:r>
              <a:rPr lang="fr-FR" sz="1600" b="1" dirty="0">
                <a:latin typeface="Verdana" panose="020B0604030504040204" pitchFamily="34" charset="0"/>
                <a:ea typeface="Verdana" panose="020B0604030504040204" pitchFamily="34" charset="0"/>
              </a:rPr>
              <a:t> janvier 2029</a:t>
            </a:r>
          </a:p>
          <a:p>
            <a:r>
              <a:rPr lang="fr-FR" sz="1600" b="1" dirty="0">
                <a:latin typeface="Verdana" panose="020B0604030504040204" pitchFamily="34" charset="0"/>
                <a:ea typeface="Verdana" panose="020B0604030504040204" pitchFamily="34" charset="0"/>
              </a:rPr>
              <a:t>Fin des contrats labellisés en matière de prévoyance introduit par la loi du 22/12/2025  </a:t>
            </a:r>
          </a:p>
        </p:txBody>
      </p:sp>
    </p:spTree>
    <p:extLst>
      <p:ext uri="{BB962C8B-B14F-4D97-AF65-F5344CB8AC3E}">
        <p14:creationId xmlns:p14="http://schemas.microsoft.com/office/powerpoint/2010/main" val="398584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D405-6B41-D320-2CFC-95088007010B}"/>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E9A9421-6C3A-D717-563B-46D34179B351}"/>
              </a:ext>
            </a:extLst>
          </p:cNvPr>
          <p:cNvSpPr>
            <a:spLocks noGrp="1"/>
          </p:cNvSpPr>
          <p:nvPr>
            <p:ph type="body" sz="quarter" idx="12"/>
          </p:nvPr>
        </p:nvSpPr>
        <p:spPr>
          <a:xfrm>
            <a:off x="3515360" y="3644275"/>
            <a:ext cx="6129611" cy="480131"/>
          </a:xfrm>
        </p:spPr>
        <p:txBody>
          <a:bodyPr/>
          <a:lstStyle/>
          <a:p>
            <a:r>
              <a:rPr lang="fr-FR" sz="2800" dirty="0"/>
              <a:t>EN PRATIQUE </a:t>
            </a:r>
          </a:p>
        </p:txBody>
      </p:sp>
      <p:cxnSp>
        <p:nvCxnSpPr>
          <p:cNvPr id="13" name="Connecteur droit 12">
            <a:extLst>
              <a:ext uri="{FF2B5EF4-FFF2-40B4-BE49-F238E27FC236}">
                <a16:creationId xmlns:a16="http://schemas.microsoft.com/office/drawing/2014/main" id="{D4A27B0B-ED3D-710D-72E1-3D11BEBC7A5D}"/>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3265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271D0-9147-E48C-E0CE-55370064C0D8}"/>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4F48D1AD-C0D6-E43A-CE92-8BB4607EFFF3}"/>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C13B9272-1B31-E7C7-44FD-2980E3A786C3}"/>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L’état des lieux</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6" name="Rectangle 5">
            <a:extLst>
              <a:ext uri="{FF2B5EF4-FFF2-40B4-BE49-F238E27FC236}">
                <a16:creationId xmlns:a16="http://schemas.microsoft.com/office/drawing/2014/main" id="{184A9472-343C-F3A8-0861-051E035DBAC8}"/>
              </a:ext>
            </a:extLst>
          </p:cNvPr>
          <p:cNvSpPr/>
          <p:nvPr/>
        </p:nvSpPr>
        <p:spPr>
          <a:xfrm>
            <a:off x="365760" y="5577840"/>
            <a:ext cx="9956800" cy="183640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3453DA4B-BB26-47C2-EBAA-29EAD1DB07B6}"/>
              </a:ext>
            </a:extLst>
          </p:cNvPr>
          <p:cNvSpPr txBox="1"/>
          <p:nvPr/>
        </p:nvSpPr>
        <p:spPr>
          <a:xfrm>
            <a:off x="162560" y="920162"/>
            <a:ext cx="10160000" cy="6494085"/>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latin typeface="Verdana" panose="020B0604030504040204" pitchFamily="34" charset="0"/>
                <a:ea typeface="Verdana" panose="020B0604030504040204" pitchFamily="34" charset="0"/>
              </a:rPr>
              <a:t>Il convient de procéder à un état des lieux et de le confronter aux réglementations en vigueur et celles à venir ainsi qu’aux pratiques de la collectivité.</a:t>
            </a:r>
          </a:p>
          <a:p>
            <a:pPr algn="just"/>
            <a:endParaRPr lang="fr-FR" sz="1600" dirty="0">
              <a:latin typeface="Verdana" panose="020B0604030504040204" pitchFamily="34" charset="0"/>
              <a:ea typeface="Verdana" panose="020B0604030504040204" pitchFamily="34" charset="0"/>
            </a:endParaRPr>
          </a:p>
          <a:p>
            <a:pPr marL="285750" indent="-285750">
              <a:buFontTx/>
              <a:buChar char="-"/>
            </a:pPr>
            <a:r>
              <a:rPr lang="fr-FR" sz="1600" b="1" u="sng" dirty="0">
                <a:latin typeface="Verdana" panose="020B0604030504040204" pitchFamily="34" charset="0"/>
                <a:ea typeface="Verdana" panose="020B0604030504040204" pitchFamily="34" charset="0"/>
              </a:rPr>
              <a:t>Les modalités mise en œuvre en matière de protection sociale complémentaire: </a:t>
            </a:r>
          </a:p>
          <a:p>
            <a:pPr marL="285750" indent="-285750">
              <a:buFontTx/>
              <a:buChar char="-"/>
            </a:pPr>
            <a:endParaRPr lang="fr-FR" sz="1600" dirty="0">
              <a:latin typeface="Verdana" panose="020B0604030504040204" pitchFamily="34" charset="0"/>
              <a:ea typeface="Verdana" panose="020B0604030504040204" pitchFamily="34" charset="0"/>
            </a:endParaRPr>
          </a:p>
          <a:p>
            <a:pPr marL="742950" lvl="1"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Montant des participations employeurs</a:t>
            </a:r>
          </a:p>
          <a:p>
            <a:pPr marL="742950" lvl="1"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Dispositifs adoptés pour leur versement </a:t>
            </a:r>
          </a:p>
          <a:p>
            <a:pPr marL="742950" lvl="1"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Etat des adhésions des agents </a:t>
            </a:r>
          </a:p>
          <a:p>
            <a:endParaRPr lang="fr-FR" sz="1600" dirty="0">
              <a:latin typeface="Verdana" panose="020B0604030504040204" pitchFamily="34" charset="0"/>
              <a:ea typeface="Verdana" panose="020B0604030504040204" pitchFamily="34" charset="0"/>
            </a:endParaRPr>
          </a:p>
          <a:p>
            <a:pPr marL="285750" indent="-285750">
              <a:buFontTx/>
              <a:buChar char="-"/>
            </a:pPr>
            <a:endParaRPr lang="fr-FR" sz="1600" dirty="0">
              <a:latin typeface="Verdana" panose="020B0604030504040204" pitchFamily="34" charset="0"/>
              <a:ea typeface="Verdana" panose="020B0604030504040204" pitchFamily="34" charset="0"/>
            </a:endParaRPr>
          </a:p>
          <a:p>
            <a:pPr marL="285750" indent="-285750">
              <a:buFontTx/>
              <a:buChar char="-"/>
            </a:pPr>
            <a:r>
              <a:rPr lang="fr-FR" sz="1600" b="1" u="sng" dirty="0">
                <a:latin typeface="Verdana" panose="020B0604030504040204" pitchFamily="34" charset="0"/>
                <a:ea typeface="Verdana" panose="020B0604030504040204" pitchFamily="34" charset="0"/>
              </a:rPr>
              <a:t>La stratégie et la politique en matière de rémunération: le régime indemnitaire</a:t>
            </a:r>
          </a:p>
          <a:p>
            <a:pPr marL="742950" lvl="1"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Sort du régime indemnitaire lors des absences pour raison de santé: </a:t>
            </a:r>
          </a:p>
          <a:p>
            <a:pPr marL="1200150" lvl="2"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Maintien à 100%/ maintien dans la même proportion que le traitement </a:t>
            </a:r>
          </a:p>
          <a:p>
            <a:pPr marL="1200150" lvl="2"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Suppression </a:t>
            </a:r>
          </a:p>
          <a:p>
            <a:pPr marL="1200150" lvl="2"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En matière de CLM/CLD/ Temps partiel thérapeutique </a:t>
            </a:r>
          </a:p>
          <a:p>
            <a:pPr marL="1200150" lvl="2" indent="-285750">
              <a:buFont typeface="Wingdings" panose="05000000000000000000" pitchFamily="2" charset="2"/>
              <a:buChar char="q"/>
            </a:pPr>
            <a:endParaRPr lang="fr-FR" sz="1600" dirty="0">
              <a:latin typeface="Verdana" panose="020B0604030504040204" pitchFamily="34" charset="0"/>
              <a:ea typeface="Verdana" panose="020B0604030504040204" pitchFamily="34" charset="0"/>
            </a:endParaRPr>
          </a:p>
          <a:p>
            <a:pPr marL="742950" lvl="1" indent="-285750">
              <a:buFont typeface="Wingdings" panose="05000000000000000000" pitchFamily="2" charset="2"/>
              <a:buChar char="q"/>
            </a:pPr>
            <a:r>
              <a:rPr lang="fr-FR" sz="1600" dirty="0">
                <a:latin typeface="Verdana" panose="020B0604030504040204" pitchFamily="34" charset="0"/>
                <a:ea typeface="Verdana" panose="020B0604030504040204" pitchFamily="34" charset="0"/>
              </a:rPr>
              <a:t>Mesurer l’impact des mesures sur l’absentéisme </a:t>
            </a:r>
          </a:p>
          <a:p>
            <a:pPr lvl="1"/>
            <a:endParaRPr lang="fr-FR" sz="1600" dirty="0">
              <a:latin typeface="Verdana" panose="020B0604030504040204" pitchFamily="34" charset="0"/>
              <a:ea typeface="Verdana" panose="020B0604030504040204" pitchFamily="34" charset="0"/>
            </a:endParaRPr>
          </a:p>
          <a:p>
            <a:endParaRPr lang="fr-FR" sz="1600" dirty="0">
              <a:latin typeface="Verdana" panose="020B0604030504040204" pitchFamily="34" charset="0"/>
              <a:ea typeface="Verdana" panose="020B0604030504040204" pitchFamily="34" charset="0"/>
            </a:endParaRPr>
          </a:p>
          <a:p>
            <a:pPr lvl="8"/>
            <a:r>
              <a:rPr lang="fr-FR" sz="1400" b="1" u="sng" dirty="0">
                <a:latin typeface="Verdana" panose="020B0604030504040204" pitchFamily="34" charset="0"/>
                <a:ea typeface="Verdana" panose="020B0604030504040204" pitchFamily="34" charset="0"/>
              </a:rPr>
              <a:t>Les outils pour y procéder: </a:t>
            </a:r>
          </a:p>
          <a:p>
            <a:pPr marL="1200150" lvl="2" indent="-285750">
              <a:buFont typeface="Wingdings" panose="05000000000000000000" pitchFamily="2" charset="2"/>
              <a:buChar char="q"/>
            </a:pPr>
            <a:r>
              <a:rPr lang="fr-FR" sz="1400" dirty="0">
                <a:latin typeface="Verdana" panose="020B0604030504040204" pitchFamily="34" charset="0"/>
                <a:ea typeface="Verdana" panose="020B0604030504040204" pitchFamily="34" charset="0"/>
              </a:rPr>
              <a:t>Le rapport social unique notamment pour la pyramide des âges</a:t>
            </a:r>
          </a:p>
          <a:p>
            <a:pPr marL="1200150" lvl="2" indent="-285750">
              <a:buFont typeface="Wingdings" panose="05000000000000000000" pitchFamily="2" charset="2"/>
              <a:buChar char="q"/>
            </a:pPr>
            <a:r>
              <a:rPr lang="fr-FR" sz="1400" dirty="0">
                <a:latin typeface="Verdana" panose="020B0604030504040204" pitchFamily="34" charset="0"/>
                <a:ea typeface="Verdana" panose="020B0604030504040204" pitchFamily="34" charset="0"/>
              </a:rPr>
              <a:t>Les lignes directrices de gestion pour connaitre la politique ressources humaines en matière de régime indemnitaire et de gestion de l’absentéisme</a:t>
            </a:r>
          </a:p>
          <a:p>
            <a:pPr marL="1200150" lvl="2" indent="-285750">
              <a:buFont typeface="Wingdings" panose="05000000000000000000" pitchFamily="2" charset="2"/>
              <a:buChar char="q"/>
            </a:pPr>
            <a:r>
              <a:rPr lang="fr-FR" sz="1400" dirty="0">
                <a:latin typeface="Verdana" panose="020B0604030504040204" pitchFamily="34" charset="0"/>
                <a:ea typeface="Verdana" panose="020B0604030504040204" pitchFamily="34" charset="0"/>
              </a:rPr>
              <a:t>Les adhésions ou versements de la participation employeur pour connaitre le taux d’adhésion</a:t>
            </a:r>
          </a:p>
          <a:p>
            <a:pPr marL="1200150" lvl="2" indent="-285750">
              <a:buFont typeface="Wingdings" panose="05000000000000000000" pitchFamily="2" charset="2"/>
              <a:buChar char="q"/>
            </a:pPr>
            <a:r>
              <a:rPr lang="fr-FR" sz="1400" dirty="0">
                <a:latin typeface="Verdana" panose="020B0604030504040204" pitchFamily="34" charset="0"/>
                <a:ea typeface="Verdana" panose="020B0604030504040204" pitchFamily="34" charset="0"/>
              </a:rPr>
              <a:t>Les délibérations </a:t>
            </a:r>
          </a:p>
          <a:p>
            <a:pPr marL="1657350" lvl="3" indent="-285750">
              <a:buFont typeface="Arial" panose="020B0604020202020204" pitchFamily="34" charset="0"/>
              <a:buChar char="•"/>
            </a:pPr>
            <a:r>
              <a:rPr lang="fr-FR" sz="1400" dirty="0">
                <a:latin typeface="Verdana" panose="020B0604030504040204" pitchFamily="34" charset="0"/>
                <a:ea typeface="Verdana" panose="020B0604030504040204" pitchFamily="34" charset="0"/>
              </a:rPr>
              <a:t>RIFSEEP</a:t>
            </a:r>
          </a:p>
          <a:p>
            <a:pPr marL="1657350" lvl="3" indent="-285750">
              <a:buFont typeface="Arial" panose="020B0604020202020204" pitchFamily="34" charset="0"/>
              <a:buChar char="•"/>
            </a:pPr>
            <a:r>
              <a:rPr lang="fr-FR" sz="1400" dirty="0">
                <a:latin typeface="Verdana" panose="020B0604030504040204" pitchFamily="34" charset="0"/>
                <a:ea typeface="Verdana" panose="020B0604030504040204" pitchFamily="34" charset="0"/>
              </a:rPr>
              <a:t>PSC: dispositif mis en place à ce jour + montant de la participation employeur </a:t>
            </a:r>
          </a:p>
        </p:txBody>
      </p:sp>
      <p:pic>
        <p:nvPicPr>
          <p:cNvPr id="4" name="Image 3">
            <a:extLst>
              <a:ext uri="{FF2B5EF4-FFF2-40B4-BE49-F238E27FC236}">
                <a16:creationId xmlns:a16="http://schemas.microsoft.com/office/drawing/2014/main" id="{4136BDAD-C801-A569-3470-C4DAD568C2B3}"/>
              </a:ext>
            </a:extLst>
          </p:cNvPr>
          <p:cNvPicPr>
            <a:picLocks noChangeAspect="1"/>
          </p:cNvPicPr>
          <p:nvPr/>
        </p:nvPicPr>
        <p:blipFill>
          <a:blip r:embed="rId2"/>
          <a:srcRect t="1390"/>
          <a:stretch>
            <a:fillRect/>
          </a:stretch>
        </p:blipFill>
        <p:spPr>
          <a:xfrm>
            <a:off x="431529" y="5935943"/>
            <a:ext cx="696871" cy="799772"/>
          </a:xfrm>
          <a:prstGeom prst="rect">
            <a:avLst/>
          </a:prstGeom>
        </p:spPr>
      </p:pic>
    </p:spTree>
    <p:extLst>
      <p:ext uri="{BB962C8B-B14F-4D97-AF65-F5344CB8AC3E}">
        <p14:creationId xmlns:p14="http://schemas.microsoft.com/office/powerpoint/2010/main" val="201013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31033-F37E-162A-50B4-8BD045C4710A}"/>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DDAA4E7D-FE8A-3E41-4CCE-73B9FD426211}"/>
              </a:ext>
            </a:extLst>
          </p:cNvPr>
          <p:cNvSpPr/>
          <p:nvPr/>
        </p:nvSpPr>
        <p:spPr>
          <a:xfrm>
            <a:off x="613951" y="173333"/>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95;p4">
            <a:extLst>
              <a:ext uri="{FF2B5EF4-FFF2-40B4-BE49-F238E27FC236}">
                <a16:creationId xmlns:a16="http://schemas.microsoft.com/office/drawing/2014/main" id="{AE1D7225-9F6D-E737-7C8F-280FBE01F9E0}"/>
              </a:ext>
            </a:extLst>
          </p:cNvPr>
          <p:cNvSpPr txBox="1"/>
          <p:nvPr/>
        </p:nvSpPr>
        <p:spPr>
          <a:xfrm>
            <a:off x="613951" y="-134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Les impacts pour l’avenir </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ZoneTexte 1">
            <a:extLst>
              <a:ext uri="{FF2B5EF4-FFF2-40B4-BE49-F238E27FC236}">
                <a16:creationId xmlns:a16="http://schemas.microsoft.com/office/drawing/2014/main" id="{8A3E4926-4E92-5AB5-2770-A423D0A19603}"/>
              </a:ext>
            </a:extLst>
          </p:cNvPr>
          <p:cNvSpPr txBox="1"/>
          <p:nvPr/>
        </p:nvSpPr>
        <p:spPr>
          <a:xfrm>
            <a:off x="61960" y="497502"/>
            <a:ext cx="10160000" cy="2031325"/>
          </a:xfrm>
          <a:prstGeom prst="rect">
            <a:avLst/>
          </a:prstGeom>
          <a:noFill/>
        </p:spPr>
        <p:txBody>
          <a:bodyPr wrap="square" rtlCol="0">
            <a:spAutoFit/>
          </a:bodyPr>
          <a:lstStyle/>
          <a:p>
            <a:pPr marL="285750" indent="-285750">
              <a:buFont typeface="Arial" panose="020B0604020202020204" pitchFamily="34" charset="0"/>
              <a:buChar char="•"/>
            </a:pPr>
            <a:r>
              <a:rPr lang="fr-FR" dirty="0"/>
              <a:t>En matière de santé: </a:t>
            </a:r>
          </a:p>
          <a:p>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graphicFrame>
        <p:nvGraphicFramePr>
          <p:cNvPr id="4" name="Tableau 3">
            <a:extLst>
              <a:ext uri="{FF2B5EF4-FFF2-40B4-BE49-F238E27FC236}">
                <a16:creationId xmlns:a16="http://schemas.microsoft.com/office/drawing/2014/main" id="{0391E13E-8FE3-A26E-5A82-E2FDEE7A3DE2}"/>
              </a:ext>
            </a:extLst>
          </p:cNvPr>
          <p:cNvGraphicFramePr>
            <a:graphicFrameLocks noGrp="1"/>
          </p:cNvGraphicFramePr>
          <p:nvPr>
            <p:extLst>
              <p:ext uri="{D42A27DB-BD31-4B8C-83A1-F6EECF244321}">
                <p14:modId xmlns:p14="http://schemas.microsoft.com/office/powerpoint/2010/main" val="768968079"/>
              </p:ext>
            </p:extLst>
          </p:nvPr>
        </p:nvGraphicFramePr>
        <p:xfrm>
          <a:off x="61960" y="958854"/>
          <a:ext cx="10273668" cy="5943600"/>
        </p:xfrm>
        <a:graphic>
          <a:graphicData uri="http://schemas.openxmlformats.org/drawingml/2006/table">
            <a:tbl>
              <a:tblPr firstRow="1" bandRow="1">
                <a:tableStyleId>{00A15C55-8517-42AA-B614-E9B94910E393}</a:tableStyleId>
              </a:tblPr>
              <a:tblGrid>
                <a:gridCol w="1406013">
                  <a:extLst>
                    <a:ext uri="{9D8B030D-6E8A-4147-A177-3AD203B41FA5}">
                      <a16:colId xmlns:a16="http://schemas.microsoft.com/office/drawing/2014/main" val="476442355"/>
                    </a:ext>
                  </a:extLst>
                </a:gridCol>
                <a:gridCol w="1563329">
                  <a:extLst>
                    <a:ext uri="{9D8B030D-6E8A-4147-A177-3AD203B41FA5}">
                      <a16:colId xmlns:a16="http://schemas.microsoft.com/office/drawing/2014/main" val="2002714280"/>
                    </a:ext>
                  </a:extLst>
                </a:gridCol>
                <a:gridCol w="1602658">
                  <a:extLst>
                    <a:ext uri="{9D8B030D-6E8A-4147-A177-3AD203B41FA5}">
                      <a16:colId xmlns:a16="http://schemas.microsoft.com/office/drawing/2014/main" val="3238708147"/>
                    </a:ext>
                  </a:extLst>
                </a:gridCol>
                <a:gridCol w="1500403">
                  <a:extLst>
                    <a:ext uri="{9D8B030D-6E8A-4147-A177-3AD203B41FA5}">
                      <a16:colId xmlns:a16="http://schemas.microsoft.com/office/drawing/2014/main" val="1571344224"/>
                    </a:ext>
                  </a:extLst>
                </a:gridCol>
                <a:gridCol w="2222954">
                  <a:extLst>
                    <a:ext uri="{9D8B030D-6E8A-4147-A177-3AD203B41FA5}">
                      <a16:colId xmlns:a16="http://schemas.microsoft.com/office/drawing/2014/main" val="3442843353"/>
                    </a:ext>
                  </a:extLst>
                </a:gridCol>
                <a:gridCol w="1978311">
                  <a:extLst>
                    <a:ext uri="{9D8B030D-6E8A-4147-A177-3AD203B41FA5}">
                      <a16:colId xmlns:a16="http://schemas.microsoft.com/office/drawing/2014/main" val="2227882383"/>
                    </a:ext>
                  </a:extLst>
                </a:gridCol>
              </a:tblGrid>
              <a:tr h="370840">
                <a:tc>
                  <a:txBody>
                    <a:bodyPr/>
                    <a:lstStyle/>
                    <a:p>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a:latin typeface="Verdana" panose="020B0604030504040204" pitchFamily="34" charset="0"/>
                          <a:ea typeface="Verdana" panose="020B0604030504040204" pitchFamily="34" charset="0"/>
                        </a:rPr>
                        <a:t>Mesures actuelles</a:t>
                      </a:r>
                    </a:p>
                  </a:txBody>
                  <a:tcPr/>
                </a:tc>
                <a:tc>
                  <a:txBody>
                    <a:bodyPr/>
                    <a:lstStyle/>
                    <a:p>
                      <a:pPr algn="ctr"/>
                      <a:r>
                        <a:rPr lang="fr-FR" sz="1200" dirty="0">
                          <a:latin typeface="Verdana" panose="020B0604030504040204" pitchFamily="34" charset="0"/>
                          <a:ea typeface="Verdana" panose="020B0604030504040204" pitchFamily="34" charset="0"/>
                        </a:rPr>
                        <a:t>Mesures envisagées à N+1/ N+2</a:t>
                      </a:r>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rPr>
                        <a:t>Evolution réglementaire</a:t>
                      </a:r>
                    </a:p>
                    <a:p>
                      <a:pPr algn="ct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a:latin typeface="Verdana" panose="020B0604030504040204" pitchFamily="34" charset="0"/>
                          <a:ea typeface="Verdana" panose="020B0604030504040204" pitchFamily="34" charset="0"/>
                        </a:rPr>
                        <a:t>Impacts pour la collectivité</a:t>
                      </a:r>
                    </a:p>
                  </a:txBody>
                  <a:tcPr/>
                </a:tc>
                <a:tc>
                  <a:txBody>
                    <a:bodyPr/>
                    <a:lstStyle/>
                    <a:p>
                      <a:pPr algn="ctr"/>
                      <a:r>
                        <a:rPr lang="fr-FR" sz="1200" dirty="0">
                          <a:latin typeface="Verdana" panose="020B0604030504040204" pitchFamily="34" charset="0"/>
                          <a:ea typeface="Verdana" panose="020B0604030504040204" pitchFamily="34" charset="0"/>
                        </a:rPr>
                        <a:t>Eléments de l’état des lieux pouvant aider à la prise de décision</a:t>
                      </a:r>
                    </a:p>
                  </a:txBody>
                  <a:tcPr/>
                </a:tc>
                <a:extLst>
                  <a:ext uri="{0D108BD9-81ED-4DB2-BD59-A6C34878D82A}">
                    <a16:rowId xmlns:a16="http://schemas.microsoft.com/office/drawing/2014/main" val="1720799357"/>
                  </a:ext>
                </a:extLst>
              </a:tr>
              <a:tr h="370840">
                <a:tc>
                  <a:txBody>
                    <a:bodyPr/>
                    <a:lstStyle/>
                    <a:p>
                      <a:r>
                        <a:rPr lang="fr-FR" sz="1200" b="1" dirty="0">
                          <a:latin typeface="Verdana" panose="020B0604030504040204" pitchFamily="34" charset="0"/>
                          <a:ea typeface="Verdana" panose="020B0604030504040204" pitchFamily="34" charset="0"/>
                        </a:rPr>
                        <a:t>Adhésion des agents</a:t>
                      </a:r>
                    </a:p>
                  </a:txBody>
                  <a:tcPr/>
                </a:tc>
                <a:tc>
                  <a:txBody>
                    <a:bodyPr/>
                    <a:lstStyle/>
                    <a:p>
                      <a:r>
                        <a:rPr lang="fr-FR" sz="1200" dirty="0">
                          <a:latin typeface="Verdana" panose="020B0604030504040204" pitchFamily="34" charset="0"/>
                          <a:ea typeface="Verdana" panose="020B0604030504040204" pitchFamily="34" charset="0"/>
                        </a:rPr>
                        <a:t>Facultatif/ obligatoire? </a:t>
                      </a:r>
                    </a:p>
                    <a:p>
                      <a:r>
                        <a:rPr lang="fr-FR" sz="1200" dirty="0">
                          <a:latin typeface="Verdana" panose="020B0604030504040204" pitchFamily="34" charset="0"/>
                          <a:ea typeface="Verdana" panose="020B0604030504040204" pitchFamily="34" charset="0"/>
                        </a:rPr>
                        <a:t>Communication Accompagnement dans le cadre du déploiement</a:t>
                      </a:r>
                    </a:p>
                  </a:txBody>
                  <a:tcPr/>
                </a:tc>
                <a:tc>
                  <a:txBody>
                    <a:bodyPr/>
                    <a:lstStyle/>
                    <a:p>
                      <a:r>
                        <a:rPr lang="fr-FR" sz="1200" dirty="0">
                          <a:latin typeface="Verdana" panose="020B0604030504040204" pitchFamily="34" charset="0"/>
                          <a:ea typeface="Verdana" panose="020B0604030504040204" pitchFamily="34" charset="0"/>
                        </a:rPr>
                        <a:t>Adhésion obligatoire envisagée via un accord collectif local? </a:t>
                      </a:r>
                    </a:p>
                    <a:p>
                      <a:r>
                        <a:rPr lang="fr-FR" sz="1200" dirty="0">
                          <a:latin typeface="Verdana" panose="020B0604030504040204" pitchFamily="34" charset="0"/>
                          <a:ea typeface="Verdana" panose="020B0604030504040204" pitchFamily="34" charset="0"/>
                        </a:rPr>
                        <a:t>Campagne communication</a:t>
                      </a:r>
                    </a:p>
                  </a:txBody>
                  <a:tcPr/>
                </a:tc>
                <a:tc>
                  <a:txBody>
                    <a:bodyPr/>
                    <a:lstStyle/>
                    <a:p>
                      <a:endParaRPr lang="fr-FR" sz="1200" dirty="0">
                        <a:latin typeface="Verdana" panose="020B0604030504040204" pitchFamily="34" charset="0"/>
                        <a:ea typeface="Verdana" panose="020B0604030504040204" pitchFamily="34" charset="0"/>
                      </a:endParaRPr>
                    </a:p>
                  </a:txBody>
                  <a:tcPr/>
                </a:tc>
                <a:tc>
                  <a:txBody>
                    <a:bodyPr/>
                    <a:lstStyle/>
                    <a:p>
                      <a:r>
                        <a:rPr lang="fr-FR" sz="1200" dirty="0">
                          <a:latin typeface="Verdana" panose="020B0604030504040204" pitchFamily="34" charset="0"/>
                          <a:ea typeface="Verdana" panose="020B0604030504040204" pitchFamily="34" charset="0"/>
                        </a:rPr>
                        <a:t>Adhésion facultative = </a:t>
                      </a:r>
                    </a:p>
                    <a:p>
                      <a:r>
                        <a:rPr lang="fr-FR" sz="1200" dirty="0">
                          <a:latin typeface="Verdana" panose="020B0604030504040204" pitchFamily="34" charset="0"/>
                          <a:ea typeface="Verdana" panose="020B0604030504040204" pitchFamily="34" charset="0"/>
                        </a:rPr>
                        <a:t>versement participation lors adhésions</a:t>
                      </a:r>
                    </a:p>
                    <a:p>
                      <a:r>
                        <a:rPr lang="fr-FR" sz="1200" dirty="0">
                          <a:latin typeface="Verdana" panose="020B0604030504040204" pitchFamily="34" charset="0"/>
                          <a:ea typeface="Verdana" panose="020B0604030504040204" pitchFamily="34" charset="0"/>
                        </a:rPr>
                        <a:t>Adhésion obligatoire = </a:t>
                      </a:r>
                    </a:p>
                    <a:p>
                      <a:r>
                        <a:rPr lang="fr-FR" sz="1200" dirty="0">
                          <a:latin typeface="Verdana" panose="020B0604030504040204" pitchFamily="34" charset="0"/>
                          <a:ea typeface="Verdana" panose="020B0604030504040204" pitchFamily="34" charset="0"/>
                        </a:rPr>
                        <a:t>Nbr agents * montant participation</a:t>
                      </a:r>
                    </a:p>
                  </a:txBody>
                  <a:tcPr/>
                </a:tc>
                <a:tc rowSpan="3">
                  <a:txBody>
                    <a:bodyPr/>
                    <a:lstStyle/>
                    <a:p>
                      <a:pPr marL="171450" indent="-171450">
                        <a:buFontTx/>
                        <a:buChar char="-"/>
                      </a:pPr>
                      <a:r>
                        <a:rPr lang="fr-FR" sz="1200" dirty="0">
                          <a:latin typeface="Verdana" panose="020B0604030504040204" pitchFamily="34" charset="0"/>
                          <a:ea typeface="Verdana" panose="020B0604030504040204" pitchFamily="34" charset="0"/>
                        </a:rPr>
                        <a:t>Etat des adhésions</a:t>
                      </a:r>
                    </a:p>
                    <a:p>
                      <a:pPr marL="171450" indent="-171450">
                        <a:buFontTx/>
                        <a:buChar char="-"/>
                      </a:pPr>
                      <a:r>
                        <a:rPr lang="fr-FR" sz="1200" dirty="0">
                          <a:latin typeface="Verdana" panose="020B0604030504040204" pitchFamily="34" charset="0"/>
                          <a:ea typeface="Verdana" panose="020B0604030504040204" pitchFamily="34" charset="0"/>
                        </a:rPr>
                        <a:t>Délibération avec dispositif retenu et montant participation employeur </a:t>
                      </a:r>
                    </a:p>
                    <a:p>
                      <a:pPr marL="171450" indent="-171450">
                        <a:buFontTx/>
                        <a:buChar char="-"/>
                      </a:pPr>
                      <a:r>
                        <a:rPr lang="fr-FR" sz="1200" dirty="0">
                          <a:latin typeface="Verdana" panose="020B0604030504040204" pitchFamily="34" charset="0"/>
                          <a:ea typeface="Verdana" panose="020B0604030504040204" pitchFamily="34" charset="0"/>
                        </a:rPr>
                        <a:t>Les mettre en corrélation </a:t>
                      </a:r>
                      <a:r>
                        <a:rPr lang="fr-FR" sz="1200" dirty="0">
                          <a:latin typeface="Verdana" panose="020B0604030504040204" pitchFamily="34" charset="0"/>
                          <a:ea typeface="Verdana" panose="020B0604030504040204" pitchFamily="34" charset="0"/>
                          <a:sym typeface="Wingdings" panose="05000000000000000000" pitchFamily="2" charset="2"/>
                        </a:rPr>
                        <a:t> dialogue social pour comprendre absence ou peu d’adhésions</a:t>
                      </a:r>
                    </a:p>
                    <a:p>
                      <a:pPr marL="171450" indent="-171450">
                        <a:buFontTx/>
                        <a:buChar char="-"/>
                      </a:pPr>
                      <a:r>
                        <a:rPr lang="fr-FR" sz="1200" dirty="0">
                          <a:latin typeface="Verdana" panose="020B0604030504040204" pitchFamily="34" charset="0"/>
                          <a:ea typeface="Verdana" panose="020B0604030504040204" pitchFamily="34" charset="0"/>
                          <a:sym typeface="Wingdings" panose="05000000000000000000" pitchFamily="2" charset="2"/>
                        </a:rPr>
                        <a:t>!!! Si augmentation adhésion -- augmentation coût budgétaire </a:t>
                      </a:r>
                    </a:p>
                    <a:p>
                      <a:pPr marL="171450" indent="-171450">
                        <a:buFontTx/>
                        <a:buChar char="-"/>
                      </a:pPr>
                      <a:r>
                        <a:rPr lang="fr-FR" sz="1200" dirty="0">
                          <a:latin typeface="Verdana" panose="020B0604030504040204" pitchFamily="34" charset="0"/>
                          <a:ea typeface="Verdana" panose="020B0604030504040204" pitchFamily="34" charset="0"/>
                          <a:sym typeface="Wingdings" panose="05000000000000000000" pitchFamily="2" charset="2"/>
                        </a:rPr>
                        <a:t>!!! Prise en compte de la prévision du coût +++ en prévoyance</a:t>
                      </a:r>
                      <a:endParaRPr lang="fr-FR" sz="1200" dirty="0">
                        <a:latin typeface="Verdana" panose="020B0604030504040204" pitchFamily="34" charset="0"/>
                        <a:ea typeface="Verdana" panose="020B0604030504040204" pitchFamily="34" charset="0"/>
                      </a:endParaRPr>
                    </a:p>
                    <a:p>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28513810"/>
                  </a:ext>
                </a:extLst>
              </a:tr>
              <a:tr h="370840">
                <a:tc>
                  <a:txBody>
                    <a:bodyPr/>
                    <a:lstStyle/>
                    <a:p>
                      <a:r>
                        <a:rPr lang="fr-FR" sz="1200" b="1" dirty="0">
                          <a:latin typeface="Verdana" panose="020B0604030504040204" pitchFamily="34" charset="0"/>
                          <a:ea typeface="Verdana" panose="020B0604030504040204" pitchFamily="34" charset="0"/>
                        </a:rPr>
                        <a:t>Dispositif retenu</a:t>
                      </a:r>
                    </a:p>
                  </a:txBody>
                  <a:tcPr/>
                </a:tc>
                <a:tc>
                  <a:txBody>
                    <a:bodyPr/>
                    <a:lstStyle/>
                    <a:p>
                      <a:r>
                        <a:rPr lang="fr-FR" sz="1200" dirty="0">
                          <a:latin typeface="Verdana" panose="020B0604030504040204" pitchFamily="34" charset="0"/>
                          <a:ea typeface="Verdana" panose="020B0604030504040204" pitchFamily="34" charset="0"/>
                        </a:rPr>
                        <a:t>Labellisation/ convention de participation individuelle ou portée par CDG</a:t>
                      </a:r>
                    </a:p>
                  </a:txBody>
                  <a:tcPr/>
                </a:tc>
                <a:tc>
                  <a:txBody>
                    <a:bodyPr/>
                    <a:lstStyle/>
                    <a:p>
                      <a:r>
                        <a:rPr lang="fr-FR" sz="1200" dirty="0">
                          <a:latin typeface="Verdana" panose="020B0604030504040204" pitchFamily="34" charset="0"/>
                          <a:ea typeface="Verdana" panose="020B0604030504040204" pitchFamily="34" charset="0"/>
                        </a:rPr>
                        <a:t>Changement du dispositif? </a:t>
                      </a:r>
                    </a:p>
                    <a:p>
                      <a:r>
                        <a:rPr lang="fr-FR" sz="1200" dirty="0">
                          <a:latin typeface="Verdana" panose="020B0604030504040204" pitchFamily="34" charset="0"/>
                          <a:ea typeface="Verdana" panose="020B0604030504040204" pitchFamily="34" charset="0"/>
                        </a:rPr>
                        <a:t>Conclusion d’un accord collectif local? </a:t>
                      </a:r>
                    </a:p>
                  </a:txBody>
                  <a:tcPr/>
                </a:tc>
                <a:tc>
                  <a:txBody>
                    <a:bodyPr/>
                    <a:lstStyle/>
                    <a:p>
                      <a:endParaRPr lang="fr-FR" sz="1200" dirty="0">
                        <a:latin typeface="Verdana" panose="020B0604030504040204" pitchFamily="34" charset="0"/>
                        <a:ea typeface="Verdana" panose="020B0604030504040204" pitchFamily="34" charset="0"/>
                      </a:endParaRPr>
                    </a:p>
                  </a:txBody>
                  <a:tcPr/>
                </a:tc>
                <a:tc>
                  <a:txBody>
                    <a:bodyPr/>
                    <a:lstStyle/>
                    <a:p>
                      <a:endParaRPr lang="fr-FR" sz="1200" dirty="0">
                        <a:latin typeface="Verdana" panose="020B0604030504040204" pitchFamily="34" charset="0"/>
                        <a:ea typeface="Verdana" panose="020B0604030504040204" pitchFamily="34" charset="0"/>
                      </a:endParaRPr>
                    </a:p>
                  </a:txBody>
                  <a:tcPr/>
                </a:tc>
                <a:tc vMerge="1">
                  <a:txBody>
                    <a:bodyPr/>
                    <a:lstStyle/>
                    <a:p>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84573132"/>
                  </a:ext>
                </a:extLst>
              </a:tr>
              <a:tr h="370840">
                <a:tc>
                  <a:txBody>
                    <a:bodyPr/>
                    <a:lstStyle/>
                    <a:p>
                      <a:r>
                        <a:rPr lang="fr-FR" sz="1200" b="1" dirty="0">
                          <a:latin typeface="Verdana" panose="020B0604030504040204" pitchFamily="34" charset="0"/>
                          <a:ea typeface="Verdana" panose="020B0604030504040204" pitchFamily="34" charset="0"/>
                        </a:rPr>
                        <a:t>Montant de la participation</a:t>
                      </a:r>
                    </a:p>
                  </a:txBody>
                  <a:tcPr/>
                </a:tc>
                <a:tc>
                  <a:txBody>
                    <a:bodyPr/>
                    <a:lstStyle/>
                    <a:p>
                      <a:r>
                        <a:rPr lang="fr-FR" sz="1200" dirty="0">
                          <a:latin typeface="Verdana" panose="020B0604030504040204" pitchFamily="34" charset="0"/>
                          <a:ea typeface="Verdana" panose="020B0604030504040204" pitchFamily="34" charset="0"/>
                        </a:rPr>
                        <a:t>X euros</a:t>
                      </a:r>
                    </a:p>
                  </a:txBody>
                  <a:tcPr/>
                </a:tc>
                <a:tc>
                  <a:txBody>
                    <a:bodyPr/>
                    <a:lstStyle/>
                    <a:p>
                      <a:r>
                        <a:rPr lang="fr-FR" sz="1200" dirty="0">
                          <a:latin typeface="Verdana" panose="020B0604030504040204" pitchFamily="34" charset="0"/>
                          <a:ea typeface="Verdana" panose="020B0604030504040204" pitchFamily="34" charset="0"/>
                        </a:rPr>
                        <a:t>X euros</a:t>
                      </a:r>
                    </a:p>
                  </a:txBody>
                  <a:tcPr/>
                </a:tc>
                <a:tc>
                  <a:txBody>
                    <a:bodyPr/>
                    <a:lstStyle/>
                    <a:p>
                      <a:r>
                        <a:rPr lang="fr-FR" sz="1200" dirty="0">
                          <a:latin typeface="Verdana" panose="020B0604030504040204" pitchFamily="34" charset="0"/>
                          <a:ea typeface="Verdana" panose="020B0604030504040204" pitchFamily="34" charset="0"/>
                        </a:rPr>
                        <a:t>Voir si les décrets d’application issus de la loi du 22/12/2025 apportent des modifications en matière de garanties minimales </a:t>
                      </a:r>
                    </a:p>
                  </a:txBody>
                  <a:tcPr/>
                </a:tc>
                <a:tc>
                  <a:txBody>
                    <a:bodyPr/>
                    <a:lstStyle/>
                    <a:p>
                      <a:r>
                        <a:rPr lang="fr-FR" sz="1200" dirty="0">
                          <a:latin typeface="Verdana" panose="020B0604030504040204" pitchFamily="34" charset="0"/>
                          <a:ea typeface="Verdana" panose="020B0604030504040204" pitchFamily="34" charset="0"/>
                        </a:rPr>
                        <a:t>Si une augmentation de la participation employeur est prévue, l’inscrire au budget</a:t>
                      </a:r>
                    </a:p>
                  </a:txBody>
                  <a:tcPr/>
                </a:tc>
                <a:tc vMerge="1">
                  <a:txBody>
                    <a:bodyPr/>
                    <a:lstStyle/>
                    <a:p>
                      <a:pPr marL="171450" indent="-171450">
                        <a:buFontTx/>
                        <a:buChar char="-"/>
                      </a:pPr>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3601013"/>
                  </a:ext>
                </a:extLst>
              </a:tr>
              <a:tr h="370840">
                <a:tc>
                  <a:txBody>
                    <a:bodyPr/>
                    <a:lstStyle/>
                    <a:p>
                      <a:r>
                        <a:rPr lang="fr-FR" sz="1200" b="1" dirty="0">
                          <a:latin typeface="Verdana" panose="020B0604030504040204" pitchFamily="34" charset="0"/>
                          <a:ea typeface="Verdana" panose="020B0604030504040204" pitchFamily="34" charset="0"/>
                        </a:rPr>
                        <a:t>Modulation de la participation employeur</a:t>
                      </a:r>
                    </a:p>
                  </a:txBody>
                  <a:tcPr/>
                </a:tc>
                <a:tc>
                  <a:txBody>
                    <a:bodyPr/>
                    <a:lstStyle/>
                    <a:p>
                      <a:r>
                        <a:rPr lang="fr-FR" sz="1200" dirty="0">
                          <a:latin typeface="Verdana" panose="020B0604030504040204" pitchFamily="34" charset="0"/>
                          <a:ea typeface="Verdana" panose="020B0604030504040204" pitchFamily="34" charset="0"/>
                        </a:rPr>
                        <a:t>Oui/ non</a:t>
                      </a:r>
                    </a:p>
                  </a:txBody>
                  <a:tcPr/>
                </a:tc>
                <a:tc>
                  <a:txBody>
                    <a:bodyPr/>
                    <a:lstStyle/>
                    <a:p>
                      <a:r>
                        <a:rPr lang="fr-FR" sz="1200" dirty="0">
                          <a:latin typeface="Verdana" panose="020B0604030504040204" pitchFamily="34" charset="0"/>
                          <a:ea typeface="Verdana" panose="020B0604030504040204" pitchFamily="34" charset="0"/>
                        </a:rPr>
                        <a:t>Oui/non</a:t>
                      </a:r>
                    </a:p>
                  </a:txBody>
                  <a:tcPr/>
                </a:tc>
                <a:tc>
                  <a:txBody>
                    <a:bodyPr/>
                    <a:lstStyle/>
                    <a:p>
                      <a:r>
                        <a:rPr lang="fr-FR" sz="1200" dirty="0">
                          <a:latin typeface="Verdana" panose="020B0604030504040204" pitchFamily="34" charset="0"/>
                          <a:ea typeface="Verdana" panose="020B0604030504040204" pitchFamily="34" charset="0"/>
                        </a:rPr>
                        <a:t>Voir si l’intérêt social subsistera dans les décrets d’application  </a:t>
                      </a:r>
                    </a:p>
                  </a:txBody>
                  <a:tcPr/>
                </a:tc>
                <a:tc>
                  <a:txBody>
                    <a:bodyPr/>
                    <a:lstStyle/>
                    <a:p>
                      <a:r>
                        <a:rPr lang="fr-FR" sz="1200" dirty="0">
                          <a:latin typeface="Verdana" panose="020B0604030504040204" pitchFamily="34" charset="0"/>
                          <a:ea typeface="Verdana" panose="020B0604030504040204" pitchFamily="34" charset="0"/>
                        </a:rPr>
                        <a:t>Augmentation éventuelle coût de la participation employeur -</a:t>
                      </a:r>
                      <a:r>
                        <a:rPr lang="fr-FR" sz="1200" dirty="0">
                          <a:latin typeface="Verdana" panose="020B0604030504040204" pitchFamily="34" charset="0"/>
                          <a:ea typeface="Verdana" panose="020B0604030504040204" pitchFamily="34" charset="0"/>
                          <a:sym typeface="Wingdings" panose="05000000000000000000" pitchFamily="2" charset="2"/>
                        </a:rPr>
                        <a:t> inscription au budget </a:t>
                      </a:r>
                      <a:endParaRPr lang="fr-FR" sz="1200" dirty="0">
                        <a:latin typeface="Verdana" panose="020B0604030504040204" pitchFamily="34" charset="0"/>
                        <a:ea typeface="Verdana" panose="020B0604030504040204" pitchFamily="34" charset="0"/>
                      </a:endParaRPr>
                    </a:p>
                  </a:txBody>
                  <a:tcPr/>
                </a:tc>
                <a:tc>
                  <a:txBody>
                    <a:bodyPr/>
                    <a:lstStyle/>
                    <a:p>
                      <a:r>
                        <a:rPr lang="fr-FR" sz="1200" dirty="0">
                          <a:latin typeface="Verdana" panose="020B0604030504040204" pitchFamily="34" charset="0"/>
                          <a:ea typeface="Verdana" panose="020B0604030504040204" pitchFamily="34" charset="0"/>
                        </a:rPr>
                        <a:t>- Pyramide des âges des agents notamment pour composition familiale</a:t>
                      </a:r>
                    </a:p>
                  </a:txBody>
                  <a:tcPr/>
                </a:tc>
                <a:extLst>
                  <a:ext uri="{0D108BD9-81ED-4DB2-BD59-A6C34878D82A}">
                    <a16:rowId xmlns:a16="http://schemas.microsoft.com/office/drawing/2014/main" val="1556348191"/>
                  </a:ext>
                </a:extLst>
              </a:tr>
            </a:tbl>
          </a:graphicData>
        </a:graphic>
      </p:graphicFrame>
    </p:spTree>
    <p:extLst>
      <p:ext uri="{BB962C8B-B14F-4D97-AF65-F5344CB8AC3E}">
        <p14:creationId xmlns:p14="http://schemas.microsoft.com/office/powerpoint/2010/main" val="7044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8436-7BDC-EDB5-1C8C-469C47AFDDF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27BB4A5-ADFF-4B3E-DAA4-8D5E70C12182}"/>
              </a:ext>
            </a:extLst>
          </p:cNvPr>
          <p:cNvSpPr txBox="1"/>
          <p:nvPr/>
        </p:nvSpPr>
        <p:spPr>
          <a:xfrm>
            <a:off x="265906" y="172720"/>
            <a:ext cx="10160000" cy="2031325"/>
          </a:xfrm>
          <a:prstGeom prst="rect">
            <a:avLst/>
          </a:prstGeom>
          <a:noFill/>
        </p:spPr>
        <p:txBody>
          <a:bodyPr wrap="square" rtlCol="0">
            <a:spAutoFit/>
          </a:bodyPr>
          <a:lstStyle/>
          <a:p>
            <a:pPr marL="285750" indent="-285750">
              <a:buFont typeface="Arial" panose="020B0604020202020204" pitchFamily="34" charset="0"/>
              <a:buChar char="•"/>
            </a:pPr>
            <a:r>
              <a:rPr lang="fr-FR" dirty="0"/>
              <a:t>En matière de prévoyance: </a:t>
            </a:r>
          </a:p>
          <a:p>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graphicFrame>
        <p:nvGraphicFramePr>
          <p:cNvPr id="4" name="Tableau 3">
            <a:extLst>
              <a:ext uri="{FF2B5EF4-FFF2-40B4-BE49-F238E27FC236}">
                <a16:creationId xmlns:a16="http://schemas.microsoft.com/office/drawing/2014/main" id="{93EEA753-84FE-FCA1-73D6-EC07DC7D8E16}"/>
              </a:ext>
            </a:extLst>
          </p:cNvPr>
          <p:cNvGraphicFramePr>
            <a:graphicFrameLocks noGrp="1"/>
          </p:cNvGraphicFramePr>
          <p:nvPr>
            <p:extLst>
              <p:ext uri="{D42A27DB-BD31-4B8C-83A1-F6EECF244321}">
                <p14:modId xmlns:p14="http://schemas.microsoft.com/office/powerpoint/2010/main" val="1353585301"/>
              </p:ext>
            </p:extLst>
          </p:nvPr>
        </p:nvGraphicFramePr>
        <p:xfrm>
          <a:off x="186813" y="568880"/>
          <a:ext cx="10353367" cy="6400800"/>
        </p:xfrm>
        <a:graphic>
          <a:graphicData uri="http://schemas.openxmlformats.org/drawingml/2006/table">
            <a:tbl>
              <a:tblPr firstRow="1" bandRow="1">
                <a:tableStyleId>{00A15C55-8517-42AA-B614-E9B94910E393}</a:tableStyleId>
              </a:tblPr>
              <a:tblGrid>
                <a:gridCol w="1429090">
                  <a:extLst>
                    <a:ext uri="{9D8B030D-6E8A-4147-A177-3AD203B41FA5}">
                      <a16:colId xmlns:a16="http://schemas.microsoft.com/office/drawing/2014/main" val="476442355"/>
                    </a:ext>
                  </a:extLst>
                </a:gridCol>
                <a:gridCol w="1584497">
                  <a:extLst>
                    <a:ext uri="{9D8B030D-6E8A-4147-A177-3AD203B41FA5}">
                      <a16:colId xmlns:a16="http://schemas.microsoft.com/office/drawing/2014/main" val="2002714280"/>
                    </a:ext>
                  </a:extLst>
                </a:gridCol>
                <a:gridCol w="1480930">
                  <a:extLst>
                    <a:ext uri="{9D8B030D-6E8A-4147-A177-3AD203B41FA5}">
                      <a16:colId xmlns:a16="http://schemas.microsoft.com/office/drawing/2014/main" val="3238708147"/>
                    </a:ext>
                  </a:extLst>
                </a:gridCol>
                <a:gridCol w="1605833">
                  <a:extLst>
                    <a:ext uri="{9D8B030D-6E8A-4147-A177-3AD203B41FA5}">
                      <a16:colId xmlns:a16="http://schemas.microsoft.com/office/drawing/2014/main" val="1571344224"/>
                    </a:ext>
                  </a:extLst>
                </a:gridCol>
                <a:gridCol w="2276734">
                  <a:extLst>
                    <a:ext uri="{9D8B030D-6E8A-4147-A177-3AD203B41FA5}">
                      <a16:colId xmlns:a16="http://schemas.microsoft.com/office/drawing/2014/main" val="3442843353"/>
                    </a:ext>
                  </a:extLst>
                </a:gridCol>
                <a:gridCol w="1976283">
                  <a:extLst>
                    <a:ext uri="{9D8B030D-6E8A-4147-A177-3AD203B41FA5}">
                      <a16:colId xmlns:a16="http://schemas.microsoft.com/office/drawing/2014/main" val="2227882383"/>
                    </a:ext>
                  </a:extLst>
                </a:gridCol>
              </a:tblGrid>
              <a:tr h="370840">
                <a:tc>
                  <a:txBody>
                    <a:bodyPr/>
                    <a:lstStyle/>
                    <a:p>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a:latin typeface="Verdana" panose="020B0604030504040204" pitchFamily="34" charset="0"/>
                          <a:ea typeface="Verdana" panose="020B0604030504040204" pitchFamily="34" charset="0"/>
                        </a:rPr>
                        <a:t>Mesures actuelles</a:t>
                      </a:r>
                    </a:p>
                  </a:txBody>
                  <a:tcPr/>
                </a:tc>
                <a:tc>
                  <a:txBody>
                    <a:bodyPr/>
                    <a:lstStyle/>
                    <a:p>
                      <a:pPr algn="ctr"/>
                      <a:r>
                        <a:rPr lang="fr-FR" sz="1200" dirty="0">
                          <a:latin typeface="Verdana" panose="020B0604030504040204" pitchFamily="34" charset="0"/>
                          <a:ea typeface="Verdana" panose="020B0604030504040204" pitchFamily="34" charset="0"/>
                        </a:rPr>
                        <a:t>Mesures envisagées à N+1/ N+2</a:t>
                      </a:r>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rPr>
                        <a:t>Evolution réglementaire</a:t>
                      </a:r>
                    </a:p>
                    <a:p>
                      <a:pPr algn="ct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a:latin typeface="Verdana" panose="020B0604030504040204" pitchFamily="34" charset="0"/>
                          <a:ea typeface="Verdana" panose="020B0604030504040204" pitchFamily="34" charset="0"/>
                        </a:rPr>
                        <a:t>Impacts pour la collectivité</a:t>
                      </a:r>
                    </a:p>
                  </a:txBody>
                  <a:tcPr/>
                </a:tc>
                <a:tc>
                  <a:txBody>
                    <a:bodyPr/>
                    <a:lstStyle/>
                    <a:p>
                      <a:pPr algn="ctr"/>
                      <a:r>
                        <a:rPr lang="fr-FR" sz="1200" dirty="0">
                          <a:latin typeface="Verdana" panose="020B0604030504040204" pitchFamily="34" charset="0"/>
                          <a:ea typeface="Verdana" panose="020B0604030504040204" pitchFamily="34" charset="0"/>
                        </a:rPr>
                        <a:t>Eléments de l’état des lieux pouvant aider à la prise de décision</a:t>
                      </a:r>
                    </a:p>
                  </a:txBody>
                  <a:tcPr/>
                </a:tc>
                <a:extLst>
                  <a:ext uri="{0D108BD9-81ED-4DB2-BD59-A6C34878D82A}">
                    <a16:rowId xmlns:a16="http://schemas.microsoft.com/office/drawing/2014/main" val="1720799357"/>
                  </a:ext>
                </a:extLst>
              </a:tr>
              <a:tr h="1371600">
                <a:tc>
                  <a:txBody>
                    <a:bodyPr/>
                    <a:lstStyle/>
                    <a:p>
                      <a:r>
                        <a:rPr lang="fr-FR" sz="1200" b="1" dirty="0">
                          <a:latin typeface="Verdana" panose="020B0604030504040204" pitchFamily="34" charset="0"/>
                          <a:ea typeface="Verdana" panose="020B0604030504040204" pitchFamily="34" charset="0"/>
                        </a:rPr>
                        <a:t>Montant de la participation</a:t>
                      </a:r>
                    </a:p>
                  </a:txBody>
                  <a:tcPr/>
                </a:tc>
                <a:tc>
                  <a:txBody>
                    <a:bodyPr/>
                    <a:lstStyle/>
                    <a:p>
                      <a:r>
                        <a:rPr lang="fr-FR" sz="1200" dirty="0">
                          <a:latin typeface="Verdana" panose="020B0604030504040204" pitchFamily="34" charset="0"/>
                          <a:ea typeface="Verdana" panose="020B0604030504040204" pitchFamily="34" charset="0"/>
                        </a:rPr>
                        <a:t>X euros</a:t>
                      </a:r>
                    </a:p>
                  </a:txBody>
                  <a:tcPr/>
                </a:tc>
                <a:tc>
                  <a:txBody>
                    <a:bodyPr/>
                    <a:lstStyle/>
                    <a:p>
                      <a:r>
                        <a:rPr lang="fr-FR" sz="1200" dirty="0">
                          <a:latin typeface="Verdana" panose="020B0604030504040204" pitchFamily="34" charset="0"/>
                          <a:ea typeface="Verdana" panose="020B0604030504040204" pitchFamily="34" charset="0"/>
                        </a:rPr>
                        <a:t>X euros</a:t>
                      </a:r>
                    </a:p>
                  </a:txBody>
                  <a:tcPr/>
                </a:tc>
                <a:tc>
                  <a:txBody>
                    <a:bodyPr/>
                    <a:lstStyle/>
                    <a:p>
                      <a:r>
                        <a:rPr lang="fr-FR" sz="1200" dirty="0">
                          <a:latin typeface="Verdana" panose="020B0604030504040204" pitchFamily="34" charset="0"/>
                          <a:ea typeface="Verdana" panose="020B0604030504040204" pitchFamily="34" charset="0"/>
                        </a:rPr>
                        <a:t>Voir si les décrets d’application issus de la loi du 22/12/2025 apportent des modifications en matière de garanties minimales </a:t>
                      </a:r>
                    </a:p>
                  </a:txBody>
                  <a:tcPr/>
                </a:tc>
                <a:tc>
                  <a:txBody>
                    <a:bodyPr/>
                    <a:lstStyle/>
                    <a:p>
                      <a:r>
                        <a:rPr lang="fr-FR" sz="1200" dirty="0">
                          <a:latin typeface="Verdana" panose="020B0604030504040204" pitchFamily="34" charset="0"/>
                          <a:ea typeface="Verdana" panose="020B0604030504040204" pitchFamily="34" charset="0"/>
                        </a:rPr>
                        <a:t>50% de la cotisation versée par l’agent*</a:t>
                      </a:r>
                    </a:p>
                  </a:txBody>
                  <a:tcPr/>
                </a:tc>
                <a:tc>
                  <a:txBody>
                    <a:bodyPr/>
                    <a:lstStyle/>
                    <a:p>
                      <a:pPr marL="0" indent="0">
                        <a:buFontTx/>
                        <a:buNone/>
                      </a:pPr>
                      <a:r>
                        <a:rPr lang="fr-FR" sz="1200" dirty="0">
                          <a:latin typeface="Verdana" panose="020B0604030504040204" pitchFamily="34" charset="0"/>
                          <a:ea typeface="Verdana" panose="020B0604030504040204" pitchFamily="34" charset="0"/>
                        </a:rPr>
                        <a:t>Etat des cotisations pour dresser une prospective financière et ainsi mesurer l’impact financier prévisionnel lors passage en obligatoire</a:t>
                      </a:r>
                    </a:p>
                    <a:p>
                      <a:pPr marL="0" indent="0">
                        <a:buFontTx/>
                        <a:buNone/>
                      </a:pPr>
                      <a:endParaRPr lang="fr-FR" sz="1200" dirty="0">
                        <a:latin typeface="Verdana" panose="020B0604030504040204" pitchFamily="34" charset="0"/>
                        <a:ea typeface="Verdana" panose="020B0604030504040204" pitchFamily="34" charset="0"/>
                      </a:endParaRPr>
                    </a:p>
                    <a:p>
                      <a:pPr marL="0" indent="0">
                        <a:buFontTx/>
                        <a:buNone/>
                      </a:pPr>
                      <a:r>
                        <a:rPr lang="fr-FR" sz="1200" dirty="0">
                          <a:latin typeface="Verdana" panose="020B0604030504040204" pitchFamily="34" charset="0"/>
                          <a:ea typeface="Verdana" panose="020B0604030504040204" pitchFamily="34" charset="0"/>
                        </a:rPr>
                        <a:t>!!! Si peu d’adhésion faire une moyenne en incluant tous les agents</a:t>
                      </a:r>
                    </a:p>
                  </a:txBody>
                  <a:tcPr/>
                </a:tc>
                <a:extLst>
                  <a:ext uri="{0D108BD9-81ED-4DB2-BD59-A6C34878D82A}">
                    <a16:rowId xmlns:a16="http://schemas.microsoft.com/office/drawing/2014/main" val="101982852"/>
                  </a:ext>
                </a:extLst>
              </a:tr>
              <a:tr h="274320">
                <a:tc>
                  <a:txBody>
                    <a:bodyPr/>
                    <a:lstStyle/>
                    <a:p>
                      <a:r>
                        <a:rPr lang="fr-FR" sz="1200" b="1" dirty="0">
                          <a:latin typeface="Verdana" panose="020B0604030504040204" pitchFamily="34" charset="0"/>
                          <a:ea typeface="Verdana" panose="020B0604030504040204" pitchFamily="34" charset="0"/>
                        </a:rPr>
                        <a:t>Adhésion des agents</a:t>
                      </a:r>
                    </a:p>
                  </a:txBody>
                  <a:tcPr/>
                </a:tc>
                <a:tc>
                  <a:txBody>
                    <a:bodyPr/>
                    <a:lstStyle/>
                    <a:p>
                      <a:r>
                        <a:rPr lang="fr-FR" sz="1200" dirty="0">
                          <a:latin typeface="Verdana" panose="020B0604030504040204" pitchFamily="34" charset="0"/>
                          <a:ea typeface="Verdana" panose="020B0604030504040204" pitchFamily="34" charset="0"/>
                        </a:rPr>
                        <a:t>X versement participation</a:t>
                      </a:r>
                    </a:p>
                    <a:p>
                      <a:pPr marL="0" marR="0" lvl="0" indent="0" algn="l" defTabSz="1007943"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rPr>
                        <a:t>Communication Accompagnement dans le cadre du déploiement</a:t>
                      </a:r>
                    </a:p>
                    <a:p>
                      <a:endParaRPr lang="fr-FR" sz="1200" dirty="0">
                        <a:latin typeface="Verdana" panose="020B0604030504040204" pitchFamily="34" charset="0"/>
                        <a:ea typeface="Verdana" panose="020B0604030504040204" pitchFamily="34" charset="0"/>
                      </a:endParaRPr>
                    </a:p>
                  </a:txBody>
                  <a:tcPr/>
                </a:tc>
                <a:tc>
                  <a:txBody>
                    <a:bodyPr/>
                    <a:lstStyle/>
                    <a:p>
                      <a:r>
                        <a:rPr lang="fr-FR" sz="1200" dirty="0">
                          <a:latin typeface="Verdana" panose="020B0604030504040204" pitchFamily="34" charset="0"/>
                          <a:ea typeface="Verdana" panose="020B0604030504040204" pitchFamily="34" charset="0"/>
                        </a:rPr>
                        <a:t>Campagne de communication </a:t>
                      </a:r>
                    </a:p>
                    <a:p>
                      <a:r>
                        <a:rPr lang="fr-FR" sz="1200" dirty="0">
                          <a:latin typeface="Verdana" panose="020B0604030504040204" pitchFamily="34" charset="0"/>
                          <a:ea typeface="Verdana" panose="020B0604030504040204" pitchFamily="34" charset="0"/>
                        </a:rPr>
                        <a:t>Sensibilisation des agents </a:t>
                      </a:r>
                    </a:p>
                  </a:txBody>
                  <a:tcPr/>
                </a:tc>
                <a:tc>
                  <a:txBody>
                    <a:bodyPr/>
                    <a:lstStyle/>
                    <a:p>
                      <a:r>
                        <a:rPr lang="fr-FR" sz="1200" b="1" dirty="0">
                          <a:latin typeface="Verdana" panose="020B0604030504040204" pitchFamily="34" charset="0"/>
                          <a:ea typeface="Verdana" panose="020B0604030504040204" pitchFamily="34" charset="0"/>
                        </a:rPr>
                        <a:t>Adhésion obligatoire au plus tard au 1</a:t>
                      </a:r>
                      <a:r>
                        <a:rPr lang="fr-FR" sz="1200" b="1" baseline="30000" dirty="0">
                          <a:latin typeface="Verdana" panose="020B0604030504040204" pitchFamily="34" charset="0"/>
                          <a:ea typeface="Verdana" panose="020B0604030504040204" pitchFamily="34" charset="0"/>
                        </a:rPr>
                        <a:t>er</a:t>
                      </a:r>
                      <a:r>
                        <a:rPr lang="fr-FR" sz="1200" b="1" dirty="0">
                          <a:latin typeface="Verdana" panose="020B0604030504040204" pitchFamily="34" charset="0"/>
                          <a:ea typeface="Verdana" panose="020B0604030504040204" pitchFamily="34" charset="0"/>
                        </a:rPr>
                        <a:t> janvier 2029</a:t>
                      </a:r>
                    </a:p>
                    <a:p>
                      <a:endParaRPr lang="fr-FR" sz="1200" b="1" dirty="0">
                        <a:latin typeface="Verdana" panose="020B0604030504040204" pitchFamily="34" charset="0"/>
                        <a:ea typeface="Verdana" panose="020B0604030504040204" pitchFamily="34" charset="0"/>
                      </a:endParaRPr>
                    </a:p>
                  </a:txBody>
                  <a:tcPr/>
                </a:tc>
                <a:tc>
                  <a:txBody>
                    <a:bodyPr/>
                    <a:lstStyle/>
                    <a:p>
                      <a:r>
                        <a:rPr lang="fr-FR" sz="1200" dirty="0">
                          <a:latin typeface="Verdana" panose="020B0604030504040204" pitchFamily="34" charset="0"/>
                          <a:ea typeface="Verdana" panose="020B0604030504040204" pitchFamily="34" charset="0"/>
                        </a:rPr>
                        <a:t>Adhésion obligatoire = </a:t>
                      </a:r>
                    </a:p>
                    <a:p>
                      <a:r>
                        <a:rPr lang="fr-FR" sz="1200" dirty="0">
                          <a:latin typeface="Verdana" panose="020B0604030504040204" pitchFamily="34" charset="0"/>
                          <a:ea typeface="Verdana" panose="020B0604030504040204" pitchFamily="34" charset="0"/>
                        </a:rPr>
                        <a:t>Nbr agents * participation</a:t>
                      </a:r>
                    </a:p>
                    <a:p>
                      <a:r>
                        <a:rPr lang="fr-FR" sz="1200" dirty="0">
                          <a:latin typeface="Verdana" panose="020B0604030504040204" pitchFamily="34" charset="0"/>
                          <a:ea typeface="Verdana" panose="020B0604030504040204" pitchFamily="34" charset="0"/>
                        </a:rPr>
                        <a:t>!! Les agents n’ayant pas de couverture prévoyance avant l’adhésion obligation seront couverts </a:t>
                      </a:r>
                    </a:p>
                    <a:p>
                      <a:r>
                        <a:rPr lang="fr-FR" sz="1200" dirty="0">
                          <a:latin typeface="Verdana" panose="020B0604030504040204" pitchFamily="34" charset="0"/>
                          <a:ea typeface="Verdana" panose="020B0604030504040204" pitchFamily="34" charset="0"/>
                        </a:rPr>
                        <a:t>----</a:t>
                      </a:r>
                      <a:r>
                        <a:rPr lang="fr-FR" sz="1200" dirty="0">
                          <a:latin typeface="Verdana" panose="020B0604030504040204" pitchFamily="34" charset="0"/>
                          <a:ea typeface="Verdana" panose="020B0604030504040204" pitchFamily="34" charset="0"/>
                          <a:sym typeface="Wingdings" panose="05000000000000000000" pitchFamily="2" charset="2"/>
                        </a:rPr>
                        <a:t> impacts +++ en matière de reprise de passif</a:t>
                      </a:r>
                      <a:endParaRPr lang="fr-FR" sz="1200" dirty="0">
                        <a:latin typeface="Verdana" panose="020B0604030504040204" pitchFamily="34" charset="0"/>
                        <a:ea typeface="Verdana" panose="020B0604030504040204" pitchFamily="34" charset="0"/>
                      </a:endParaRPr>
                    </a:p>
                  </a:txBody>
                  <a:tcPr/>
                </a:tc>
                <a:tc>
                  <a:txBody>
                    <a:bodyPr/>
                    <a:lstStyle/>
                    <a:p>
                      <a:r>
                        <a:rPr lang="fr-FR" sz="1200" dirty="0">
                          <a:latin typeface="Verdana" panose="020B0604030504040204" pitchFamily="34" charset="0"/>
                          <a:ea typeface="Verdana" panose="020B0604030504040204" pitchFamily="34" charset="0"/>
                        </a:rPr>
                        <a:t>Fichier précompte</a:t>
                      </a:r>
                    </a:p>
                    <a:p>
                      <a:r>
                        <a:rPr lang="fr-FR" sz="1200" dirty="0">
                          <a:latin typeface="Verdana" panose="020B0604030504040204" pitchFamily="34" charset="0"/>
                          <a:ea typeface="Verdana" panose="020B0604030504040204" pitchFamily="34" charset="0"/>
                        </a:rPr>
                        <a:t>Etat de paie concernant la participation employeur </a:t>
                      </a:r>
                    </a:p>
                  </a:txBody>
                  <a:tcPr/>
                </a:tc>
                <a:extLst>
                  <a:ext uri="{0D108BD9-81ED-4DB2-BD59-A6C34878D82A}">
                    <a16:rowId xmlns:a16="http://schemas.microsoft.com/office/drawing/2014/main" val="1028513810"/>
                  </a:ext>
                </a:extLst>
              </a:tr>
              <a:tr h="405497">
                <a:tc>
                  <a:txBody>
                    <a:bodyPr/>
                    <a:lstStyle/>
                    <a:p>
                      <a:r>
                        <a:rPr lang="fr-FR" sz="1200" b="1" dirty="0">
                          <a:latin typeface="Verdana" panose="020B0604030504040204" pitchFamily="34" charset="0"/>
                          <a:ea typeface="Verdana" panose="020B0604030504040204" pitchFamily="34" charset="0"/>
                        </a:rPr>
                        <a:t>Dispositif retenu</a:t>
                      </a:r>
                    </a:p>
                  </a:txBody>
                  <a:tcPr/>
                </a:tc>
                <a:tc>
                  <a:txBody>
                    <a:bodyPr/>
                    <a:lstStyle/>
                    <a:p>
                      <a:r>
                        <a:rPr lang="fr-FR" sz="1200" dirty="0">
                          <a:latin typeface="Verdana" panose="020B0604030504040204" pitchFamily="34" charset="0"/>
                          <a:ea typeface="Verdana" panose="020B0604030504040204" pitchFamily="34" charset="0"/>
                        </a:rPr>
                        <a:t>Labellisation/ convention de participation individuelle ou portée par CDG</a:t>
                      </a:r>
                    </a:p>
                  </a:txBody>
                  <a:tcPr/>
                </a:tc>
                <a:tc>
                  <a:txBody>
                    <a:bodyPr/>
                    <a:lstStyle/>
                    <a:p>
                      <a:endParaRPr lang="fr-FR" sz="1200" dirty="0">
                        <a:latin typeface="Verdana" panose="020B0604030504040204" pitchFamily="34" charset="0"/>
                        <a:ea typeface="Verdana" panose="020B0604030504040204" pitchFamily="34" charset="0"/>
                      </a:endParaRPr>
                    </a:p>
                  </a:txBody>
                  <a:tcPr/>
                </a:tc>
                <a:tc>
                  <a:txBody>
                    <a:bodyPr/>
                    <a:lstStyle/>
                    <a:p>
                      <a:r>
                        <a:rPr lang="fr-FR" sz="1200" b="1" dirty="0">
                          <a:latin typeface="Verdana" panose="020B0604030504040204" pitchFamily="34" charset="0"/>
                          <a:ea typeface="Verdana" panose="020B0604030504040204" pitchFamily="34" charset="0"/>
                        </a:rPr>
                        <a:t>Convention de participation obligatoire au plus tard au 1</a:t>
                      </a:r>
                      <a:r>
                        <a:rPr lang="fr-FR" sz="1200" b="1" baseline="30000" dirty="0">
                          <a:latin typeface="Verdana" panose="020B0604030504040204" pitchFamily="34" charset="0"/>
                          <a:ea typeface="Verdana" panose="020B0604030504040204" pitchFamily="34" charset="0"/>
                        </a:rPr>
                        <a:t>er</a:t>
                      </a:r>
                      <a:r>
                        <a:rPr lang="fr-FR" sz="1200" b="1" dirty="0">
                          <a:latin typeface="Verdana" panose="020B0604030504040204" pitchFamily="34" charset="0"/>
                          <a:ea typeface="Verdana" panose="020B0604030504040204" pitchFamily="34" charset="0"/>
                        </a:rPr>
                        <a:t> janvier 2029</a:t>
                      </a:r>
                    </a:p>
                  </a:txBody>
                  <a:tcPr/>
                </a:tc>
                <a:tc>
                  <a:txBody>
                    <a:bodyPr/>
                    <a:lstStyle/>
                    <a:p>
                      <a:r>
                        <a:rPr lang="fr-FR" sz="1200" dirty="0">
                          <a:latin typeface="Verdana" panose="020B0604030504040204" pitchFamily="34" charset="0"/>
                          <a:ea typeface="Verdana" panose="020B0604030504040204" pitchFamily="34" charset="0"/>
                        </a:rPr>
                        <a:t>Sensibilisation des agents et des services ressources internes </a:t>
                      </a:r>
                    </a:p>
                    <a:p>
                      <a:r>
                        <a:rPr lang="fr-FR" sz="1200" dirty="0">
                          <a:latin typeface="Verdana" panose="020B0604030504040204" pitchFamily="34" charset="0"/>
                          <a:ea typeface="Verdana" panose="020B0604030504040204" pitchFamily="34" charset="0"/>
                        </a:rPr>
                        <a:t>Prévoir la mise en place de process interne </a:t>
                      </a:r>
                    </a:p>
                    <a:p>
                      <a:r>
                        <a:rPr lang="fr-FR" sz="1200" dirty="0">
                          <a:latin typeface="Verdana" panose="020B0604030504040204" pitchFamily="34" charset="0"/>
                          <a:ea typeface="Verdana" panose="020B0604030504040204" pitchFamily="34" charset="0"/>
                        </a:rPr>
                        <a:t>Modification du guide d’accueil de l’agent si mise en place  </a:t>
                      </a:r>
                    </a:p>
                  </a:txBody>
                  <a:tcPr/>
                </a:tc>
                <a:tc>
                  <a:txBody>
                    <a:bodyPr/>
                    <a:lstStyle/>
                    <a:p>
                      <a:r>
                        <a:rPr lang="fr-FR" sz="1200" dirty="0">
                          <a:latin typeface="Verdana" panose="020B0604030504040204" pitchFamily="34" charset="0"/>
                          <a:ea typeface="Verdana" panose="020B0604030504040204" pitchFamily="34" charset="0"/>
                        </a:rPr>
                        <a:t>Délibération </a:t>
                      </a:r>
                    </a:p>
                    <a:p>
                      <a:r>
                        <a:rPr lang="fr-FR" sz="1200" dirty="0">
                          <a:latin typeface="Verdana" panose="020B0604030504040204" pitchFamily="34" charset="0"/>
                          <a:ea typeface="Verdana" panose="020B0604030504040204" pitchFamily="34" charset="0"/>
                        </a:rPr>
                        <a:t>Procédure interne éventuelle </a:t>
                      </a:r>
                    </a:p>
                    <a:p>
                      <a:r>
                        <a:rPr lang="fr-FR" sz="1200" dirty="0">
                          <a:latin typeface="Verdana" panose="020B0604030504040204" pitchFamily="34" charset="0"/>
                          <a:ea typeface="Verdana" panose="020B0604030504040204" pitchFamily="34" charset="0"/>
                        </a:rPr>
                        <a:t>Guide d’accueil de l’agent si mis en place</a:t>
                      </a:r>
                    </a:p>
                    <a:p>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84573132"/>
                  </a:ext>
                </a:extLst>
              </a:tr>
            </a:tbl>
          </a:graphicData>
        </a:graphic>
      </p:graphicFrame>
    </p:spTree>
    <p:extLst>
      <p:ext uri="{BB962C8B-B14F-4D97-AF65-F5344CB8AC3E}">
        <p14:creationId xmlns:p14="http://schemas.microsoft.com/office/powerpoint/2010/main" val="417401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1585-8722-39AA-B004-7DD32167D112}"/>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DCBBC95-1E32-60D7-CF2A-106FECB030D6}"/>
              </a:ext>
            </a:extLst>
          </p:cNvPr>
          <p:cNvGraphicFramePr>
            <a:graphicFrameLocks noGrp="1"/>
          </p:cNvGraphicFramePr>
          <p:nvPr>
            <p:extLst>
              <p:ext uri="{D42A27DB-BD31-4B8C-83A1-F6EECF244321}">
                <p14:modId xmlns:p14="http://schemas.microsoft.com/office/powerpoint/2010/main" val="1113505261"/>
              </p:ext>
            </p:extLst>
          </p:nvPr>
        </p:nvGraphicFramePr>
        <p:xfrm>
          <a:off x="169222" y="804855"/>
          <a:ext cx="10353367" cy="4480560"/>
        </p:xfrm>
        <a:graphic>
          <a:graphicData uri="http://schemas.openxmlformats.org/drawingml/2006/table">
            <a:tbl>
              <a:tblPr firstRow="1" bandRow="1">
                <a:tableStyleId>{00A15C55-8517-42AA-B614-E9B94910E393}</a:tableStyleId>
              </a:tblPr>
              <a:tblGrid>
                <a:gridCol w="1429090">
                  <a:extLst>
                    <a:ext uri="{9D8B030D-6E8A-4147-A177-3AD203B41FA5}">
                      <a16:colId xmlns:a16="http://schemas.microsoft.com/office/drawing/2014/main" val="476442355"/>
                    </a:ext>
                  </a:extLst>
                </a:gridCol>
                <a:gridCol w="1440935">
                  <a:extLst>
                    <a:ext uri="{9D8B030D-6E8A-4147-A177-3AD203B41FA5}">
                      <a16:colId xmlns:a16="http://schemas.microsoft.com/office/drawing/2014/main" val="2002714280"/>
                    </a:ext>
                  </a:extLst>
                </a:gridCol>
                <a:gridCol w="1308685">
                  <a:extLst>
                    <a:ext uri="{9D8B030D-6E8A-4147-A177-3AD203B41FA5}">
                      <a16:colId xmlns:a16="http://schemas.microsoft.com/office/drawing/2014/main" val="3238708147"/>
                    </a:ext>
                  </a:extLst>
                </a:gridCol>
                <a:gridCol w="1921640">
                  <a:extLst>
                    <a:ext uri="{9D8B030D-6E8A-4147-A177-3AD203B41FA5}">
                      <a16:colId xmlns:a16="http://schemas.microsoft.com/office/drawing/2014/main" val="1571344224"/>
                    </a:ext>
                  </a:extLst>
                </a:gridCol>
                <a:gridCol w="2276734">
                  <a:extLst>
                    <a:ext uri="{9D8B030D-6E8A-4147-A177-3AD203B41FA5}">
                      <a16:colId xmlns:a16="http://schemas.microsoft.com/office/drawing/2014/main" val="3442843353"/>
                    </a:ext>
                  </a:extLst>
                </a:gridCol>
                <a:gridCol w="1976283">
                  <a:extLst>
                    <a:ext uri="{9D8B030D-6E8A-4147-A177-3AD203B41FA5}">
                      <a16:colId xmlns:a16="http://schemas.microsoft.com/office/drawing/2014/main" val="2227882383"/>
                    </a:ext>
                  </a:extLst>
                </a:gridCol>
              </a:tblGrid>
              <a:tr h="370840">
                <a:tc>
                  <a:txBody>
                    <a:bodyPr/>
                    <a:lstStyle/>
                    <a:p>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a:latin typeface="Verdana" panose="020B0604030504040204" pitchFamily="34" charset="0"/>
                          <a:ea typeface="Verdana" panose="020B0604030504040204" pitchFamily="34" charset="0"/>
                        </a:rPr>
                        <a:t>Mesures actuelles</a:t>
                      </a:r>
                    </a:p>
                  </a:txBody>
                  <a:tcPr/>
                </a:tc>
                <a:tc>
                  <a:txBody>
                    <a:bodyPr/>
                    <a:lstStyle/>
                    <a:p>
                      <a:pPr algn="ctr"/>
                      <a:r>
                        <a:rPr lang="fr-FR" sz="1200" dirty="0">
                          <a:latin typeface="Verdana" panose="020B0604030504040204" pitchFamily="34" charset="0"/>
                          <a:ea typeface="Verdana" panose="020B0604030504040204" pitchFamily="34" charset="0"/>
                        </a:rPr>
                        <a:t>Mesures envisagées à N+1/ N+2</a:t>
                      </a:r>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rPr>
                        <a:t>Evolution réglementaire</a:t>
                      </a:r>
                    </a:p>
                    <a:p>
                      <a:pPr algn="ct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a:latin typeface="Verdana" panose="020B0604030504040204" pitchFamily="34" charset="0"/>
                          <a:ea typeface="Verdana" panose="020B0604030504040204" pitchFamily="34" charset="0"/>
                        </a:rPr>
                        <a:t>Impacts pour la collectivité</a:t>
                      </a:r>
                    </a:p>
                  </a:txBody>
                  <a:tcPr/>
                </a:tc>
                <a:tc>
                  <a:txBody>
                    <a:bodyPr/>
                    <a:lstStyle/>
                    <a:p>
                      <a:pPr algn="ctr"/>
                      <a:r>
                        <a:rPr lang="fr-FR" sz="1200" dirty="0">
                          <a:latin typeface="Verdana" panose="020B0604030504040204" pitchFamily="34" charset="0"/>
                          <a:ea typeface="Verdana" panose="020B0604030504040204" pitchFamily="34" charset="0"/>
                        </a:rPr>
                        <a:t>Eléments de l’état des lieux pouvant aider à la prise de décision</a:t>
                      </a:r>
                    </a:p>
                  </a:txBody>
                  <a:tcPr/>
                </a:tc>
                <a:extLst>
                  <a:ext uri="{0D108BD9-81ED-4DB2-BD59-A6C34878D82A}">
                    <a16:rowId xmlns:a16="http://schemas.microsoft.com/office/drawing/2014/main" val="1720799357"/>
                  </a:ext>
                </a:extLst>
              </a:tr>
              <a:tr h="370840">
                <a:tc>
                  <a:txBody>
                    <a:bodyPr/>
                    <a:lstStyle/>
                    <a:p>
                      <a:r>
                        <a:rPr lang="fr-FR" sz="1200" b="1" dirty="0">
                          <a:latin typeface="Verdana" panose="020B0604030504040204" pitchFamily="34" charset="0"/>
                          <a:ea typeface="Verdana" panose="020B0604030504040204" pitchFamily="34" charset="0"/>
                        </a:rPr>
                        <a:t>Modulation de la participation employeur</a:t>
                      </a:r>
                    </a:p>
                  </a:txBody>
                  <a:tcPr/>
                </a:tc>
                <a:tc>
                  <a:txBody>
                    <a:bodyPr/>
                    <a:lstStyle/>
                    <a:p>
                      <a:r>
                        <a:rPr lang="fr-FR" sz="1200" dirty="0">
                          <a:latin typeface="Verdana" panose="020B0604030504040204" pitchFamily="34" charset="0"/>
                          <a:ea typeface="Verdana" panose="020B0604030504040204" pitchFamily="34" charset="0"/>
                        </a:rPr>
                        <a:t>Oui/ non</a:t>
                      </a:r>
                    </a:p>
                  </a:txBody>
                  <a:tcPr/>
                </a:tc>
                <a:tc>
                  <a:txBody>
                    <a:bodyPr/>
                    <a:lstStyle/>
                    <a:p>
                      <a:r>
                        <a:rPr lang="fr-FR" sz="1200" dirty="0">
                          <a:latin typeface="Verdana" panose="020B0604030504040204" pitchFamily="34" charset="0"/>
                          <a:ea typeface="Verdana" panose="020B0604030504040204" pitchFamily="34" charset="0"/>
                        </a:rPr>
                        <a:t>Oui/non</a:t>
                      </a:r>
                    </a:p>
                  </a:txBody>
                  <a:tcPr/>
                </a:tc>
                <a:tc>
                  <a:txBody>
                    <a:bodyPr/>
                    <a:lstStyle/>
                    <a:p>
                      <a:r>
                        <a:rPr lang="fr-FR" sz="1200" dirty="0">
                          <a:latin typeface="Verdana" panose="020B0604030504040204" pitchFamily="34" charset="0"/>
                          <a:ea typeface="Verdana" panose="020B0604030504040204" pitchFamily="34" charset="0"/>
                        </a:rPr>
                        <a:t>Voir si l’intérêt social subsistera dans les décrets d’application  </a:t>
                      </a:r>
                    </a:p>
                  </a:txBody>
                  <a:tcPr/>
                </a:tc>
                <a:tc>
                  <a:txBody>
                    <a:bodyPr/>
                    <a:lstStyle/>
                    <a:p>
                      <a:r>
                        <a:rPr lang="fr-FR" sz="1200" dirty="0">
                          <a:latin typeface="Verdana" panose="020B0604030504040204" pitchFamily="34" charset="0"/>
                          <a:ea typeface="Verdana" panose="020B0604030504040204" pitchFamily="34" charset="0"/>
                        </a:rPr>
                        <a:t>Augmentation éventuelle coût de la participation employeur en plus du passage à 50% </a:t>
                      </a:r>
                    </a:p>
                    <a:p>
                      <a:r>
                        <a:rPr lang="fr-FR" sz="1200" dirty="0">
                          <a:latin typeface="Verdana" panose="020B0604030504040204" pitchFamily="34" charset="0"/>
                          <a:ea typeface="Verdana" panose="020B0604030504040204" pitchFamily="34" charset="0"/>
                        </a:rPr>
                        <a:t>!!! Aux impacts financiers</a:t>
                      </a:r>
                    </a:p>
                  </a:txBody>
                  <a:tcPr/>
                </a:tc>
                <a:tc>
                  <a:txBody>
                    <a:bodyPr/>
                    <a:lstStyle/>
                    <a:p>
                      <a:pPr marL="171450" indent="-171450">
                        <a:buFontTx/>
                        <a:buChar char="-"/>
                      </a:pPr>
                      <a:r>
                        <a:rPr lang="fr-FR" sz="1200" dirty="0">
                          <a:latin typeface="Verdana" panose="020B0604030504040204" pitchFamily="34" charset="0"/>
                          <a:ea typeface="Verdana" panose="020B0604030504040204" pitchFamily="34" charset="0"/>
                        </a:rPr>
                        <a:t>Pyramide d’âge des agents</a:t>
                      </a:r>
                    </a:p>
                    <a:p>
                      <a:pPr marL="171450" indent="-171450">
                        <a:buFontTx/>
                        <a:buChar char="-"/>
                      </a:pPr>
                      <a:r>
                        <a:rPr lang="fr-FR" sz="1200" dirty="0">
                          <a:latin typeface="Verdana" panose="020B0604030504040204" pitchFamily="34" charset="0"/>
                          <a:ea typeface="Verdana" panose="020B0604030504040204" pitchFamily="34" charset="0"/>
                        </a:rPr>
                        <a:t>Etat des rémunérations</a:t>
                      </a:r>
                    </a:p>
                    <a:p>
                      <a:pPr marL="171450" indent="-171450">
                        <a:buFontTx/>
                        <a:buChar char="-"/>
                      </a:pPr>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556348191"/>
                  </a:ext>
                </a:extLst>
              </a:tr>
              <a:tr h="370840">
                <a:tc>
                  <a:txBody>
                    <a:bodyPr/>
                    <a:lstStyle/>
                    <a:p>
                      <a:r>
                        <a:rPr lang="fr-FR" sz="1200" b="1" dirty="0">
                          <a:latin typeface="Verdana" panose="020B0604030504040204" pitchFamily="34" charset="0"/>
                          <a:ea typeface="Verdana" panose="020B0604030504040204" pitchFamily="34" charset="0"/>
                        </a:rPr>
                        <a:t>Sort du régime indemnitaire</a:t>
                      </a:r>
                    </a:p>
                  </a:txBody>
                  <a:tcPr/>
                </a:tc>
                <a:tc>
                  <a:txBody>
                    <a:bodyPr/>
                    <a:lstStyle/>
                    <a:p>
                      <a:pPr marL="0" indent="0">
                        <a:buFontTx/>
                        <a:buNone/>
                      </a:pPr>
                      <a:r>
                        <a:rPr lang="fr-FR" sz="1200" dirty="0">
                          <a:latin typeface="Verdana" panose="020B0604030504040204" pitchFamily="34" charset="0"/>
                          <a:ea typeface="Verdana" panose="020B0604030504040204" pitchFamily="34" charset="0"/>
                        </a:rPr>
                        <a:t>Suppression ou modulation lors des absences pour raison de santé?</a:t>
                      </a:r>
                    </a:p>
                    <a:p>
                      <a:pPr marL="0" indent="0">
                        <a:buFontTx/>
                        <a:buNone/>
                      </a:pPr>
                      <a:r>
                        <a:rPr lang="fr-FR" sz="1200" dirty="0">
                          <a:latin typeface="Verdana" panose="020B0604030504040204" pitchFamily="34" charset="0"/>
                          <a:ea typeface="Verdana" panose="020B0604030504040204" pitchFamily="34" charset="0"/>
                        </a:rPr>
                        <a:t>Oui/non </a:t>
                      </a:r>
                    </a:p>
                  </a:txBody>
                  <a:tcPr/>
                </a:tc>
                <a:tc>
                  <a:txBody>
                    <a:bodyPr/>
                    <a:lstStyle/>
                    <a:p>
                      <a:r>
                        <a:rPr lang="fr-FR" sz="1200" dirty="0">
                          <a:latin typeface="Verdana" panose="020B0604030504040204" pitchFamily="34" charset="0"/>
                          <a:ea typeface="Verdana" panose="020B0604030504040204" pitchFamily="34" charset="0"/>
                        </a:rPr>
                        <a:t>-Est-il envisagé de modifier la politique de rémunération?</a:t>
                      </a:r>
                    </a:p>
                  </a:txBody>
                  <a:tcPr/>
                </a:tc>
                <a:tc>
                  <a:txBody>
                    <a:bodyPr/>
                    <a:lstStyle/>
                    <a:p>
                      <a:r>
                        <a:rPr lang="fr-FR" sz="1200" dirty="0">
                          <a:latin typeface="Verdana" panose="020B0604030504040204" pitchFamily="34" charset="0"/>
                          <a:ea typeface="Verdana" panose="020B0604030504040204" pitchFamily="34" charset="0"/>
                        </a:rPr>
                        <a:t>Garanties minimales dans contrat prévoyance:</a:t>
                      </a:r>
                    </a:p>
                    <a:p>
                      <a:r>
                        <a:rPr lang="fr-FR" sz="1200" dirty="0">
                          <a:latin typeface="Verdana" panose="020B0604030504040204" pitchFamily="34" charset="0"/>
                          <a:ea typeface="Verdana" panose="020B0604030504040204" pitchFamily="34" charset="0"/>
                        </a:rPr>
                        <a:t>- A ce jour, couverture de 90% net du RI </a:t>
                      </a:r>
                    </a:p>
                  </a:txBody>
                  <a:tcPr/>
                </a:tc>
                <a:tc>
                  <a:txBody>
                    <a:bodyPr/>
                    <a:lstStyle/>
                    <a:p>
                      <a:pPr marL="171450" indent="-171450">
                        <a:buFontTx/>
                        <a:buChar char="-"/>
                      </a:pPr>
                      <a:r>
                        <a:rPr lang="fr-FR" sz="1200" dirty="0">
                          <a:latin typeface="Verdana" panose="020B0604030504040204" pitchFamily="34" charset="0"/>
                          <a:ea typeface="Verdana" panose="020B0604030504040204" pitchFamily="34" charset="0"/>
                        </a:rPr>
                        <a:t>Si prise en charge par l’assureur de 90% --</a:t>
                      </a:r>
                      <a:r>
                        <a:rPr lang="fr-FR" sz="1200" dirty="0">
                          <a:latin typeface="Verdana" panose="020B0604030504040204" pitchFamily="34" charset="0"/>
                          <a:ea typeface="Verdana" panose="020B0604030504040204" pitchFamily="34" charset="0"/>
                          <a:sym typeface="Wingdings" panose="05000000000000000000" pitchFamily="2" charset="2"/>
                        </a:rPr>
                        <a:t> cotisation +++ -- participation employeur ++</a:t>
                      </a:r>
                    </a:p>
                    <a:p>
                      <a:pPr marL="171450" indent="-171450">
                        <a:buFontTx/>
                        <a:buChar char="-"/>
                      </a:pPr>
                      <a:r>
                        <a:rPr lang="fr-FR" sz="1200" dirty="0">
                          <a:latin typeface="Verdana" panose="020B0604030504040204" pitchFamily="34" charset="0"/>
                          <a:ea typeface="Verdana" panose="020B0604030504040204" pitchFamily="34" charset="0"/>
                          <a:sym typeface="Wingdings" panose="05000000000000000000" pitchFamily="2" charset="2"/>
                        </a:rPr>
                        <a:t>Si prise en charge même partielle par l’employeur  -- mesure plus favorable pour les agents avec baisse coût de cotisation de la prévoyance tant pour l’agent que pour l’employeur</a:t>
                      </a:r>
                      <a:endParaRPr lang="fr-FR" sz="1200" dirty="0">
                        <a:latin typeface="Verdana" panose="020B0604030504040204" pitchFamily="34" charset="0"/>
                        <a:ea typeface="Verdana" panose="020B0604030504040204" pitchFamily="34" charset="0"/>
                      </a:endParaRPr>
                    </a:p>
                  </a:txBody>
                  <a:tcPr/>
                </a:tc>
                <a:tc>
                  <a:txBody>
                    <a:bodyPr/>
                    <a:lstStyle/>
                    <a:p>
                      <a:r>
                        <a:rPr lang="fr-FR" sz="1200" dirty="0">
                          <a:latin typeface="Verdana" panose="020B0604030504040204" pitchFamily="34" charset="0"/>
                          <a:ea typeface="Verdana" panose="020B0604030504040204" pitchFamily="34" charset="0"/>
                        </a:rPr>
                        <a:t>Délibération RIFSEEP</a:t>
                      </a:r>
                    </a:p>
                    <a:p>
                      <a:r>
                        <a:rPr lang="fr-FR" sz="1200" dirty="0">
                          <a:latin typeface="Verdana" panose="020B0604030504040204" pitchFamily="34" charset="0"/>
                          <a:ea typeface="Verdana" panose="020B0604030504040204" pitchFamily="34" charset="0"/>
                        </a:rPr>
                        <a:t>Etablir des simulations si maintien en fonction du sort du traitement pour connaitre impacts financiers </a:t>
                      </a:r>
                    </a:p>
                    <a:p>
                      <a:r>
                        <a:rPr lang="fr-FR" sz="1200" dirty="0">
                          <a:latin typeface="Verdana" panose="020B0604030504040204" pitchFamily="34" charset="0"/>
                          <a:ea typeface="Verdana" panose="020B0604030504040204" pitchFamily="34" charset="0"/>
                        </a:rPr>
                        <a:t>Mettre en corrélation avec l’absentéisme au sein de la collectivité </a:t>
                      </a:r>
                    </a:p>
                  </a:txBody>
                  <a:tcPr/>
                </a:tc>
                <a:extLst>
                  <a:ext uri="{0D108BD9-81ED-4DB2-BD59-A6C34878D82A}">
                    <a16:rowId xmlns:a16="http://schemas.microsoft.com/office/drawing/2014/main" val="138289669"/>
                  </a:ext>
                </a:extLst>
              </a:tr>
            </a:tbl>
          </a:graphicData>
        </a:graphic>
      </p:graphicFrame>
    </p:spTree>
    <p:extLst>
      <p:ext uri="{BB962C8B-B14F-4D97-AF65-F5344CB8AC3E}">
        <p14:creationId xmlns:p14="http://schemas.microsoft.com/office/powerpoint/2010/main" val="30113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4;p4">
            <a:extLst>
              <a:ext uri="{FF2B5EF4-FFF2-40B4-BE49-F238E27FC236}">
                <a16:creationId xmlns:a16="http://schemas.microsoft.com/office/drawing/2014/main" id="{F5C09478-4A93-8D30-1898-949626AACF6E}"/>
              </a:ext>
            </a:extLst>
          </p:cNvPr>
          <p:cNvSpPr/>
          <p:nvPr/>
        </p:nvSpPr>
        <p:spPr>
          <a:xfrm>
            <a:off x="613950" y="456600"/>
            <a:ext cx="9734010" cy="320640"/>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BF275137-E781-7E97-F3B4-398B75AFDF61}"/>
              </a:ext>
            </a:extLst>
          </p:cNvPr>
          <p:cNvSpPr txBox="1"/>
          <p:nvPr/>
        </p:nvSpPr>
        <p:spPr>
          <a:xfrm>
            <a:off x="541136" y="179616"/>
            <a:ext cx="973401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400" b="1" dirty="0">
                <a:latin typeface="Tahoma" panose="020B0604030504040204" pitchFamily="34" charset="0"/>
                <a:ea typeface="Tahoma" panose="020B0604030504040204" pitchFamily="34" charset="0"/>
                <a:cs typeface="Tahoma" panose="020B0604030504040204" pitchFamily="34" charset="0"/>
                <a:sym typeface="Montserrat ExtraBold"/>
              </a:rPr>
              <a:t>LES TEXTES EN VIGUEUR</a:t>
            </a:r>
          </a:p>
        </p:txBody>
      </p:sp>
      <p:sp>
        <p:nvSpPr>
          <p:cNvPr id="2" name="ZoneTexte 1">
            <a:extLst>
              <a:ext uri="{FF2B5EF4-FFF2-40B4-BE49-F238E27FC236}">
                <a16:creationId xmlns:a16="http://schemas.microsoft.com/office/drawing/2014/main" id="{B39F941D-5AAE-A03F-E823-04BE433ECBE4}"/>
              </a:ext>
            </a:extLst>
          </p:cNvPr>
          <p:cNvSpPr txBox="1"/>
          <p:nvPr/>
        </p:nvSpPr>
        <p:spPr>
          <a:xfrm>
            <a:off x="271038" y="931880"/>
            <a:ext cx="10149736" cy="7540526"/>
          </a:xfrm>
          <a:prstGeom prst="rect">
            <a:avLst/>
          </a:prstGeom>
          <a:noFill/>
        </p:spPr>
        <p:txBody>
          <a:bodyPr wrap="square" rtlCol="0">
            <a:spAutoFit/>
          </a:bodyPr>
          <a:lstStyle/>
          <a:p>
            <a:pPr lvl="3"/>
            <a:endParaRPr lang="fr-FR" sz="1800" b="1" u="sng" dirty="0">
              <a:latin typeface="Montserrat" panose="00000500000000000000" pitchFamily="2" charset="0"/>
              <a:ea typeface="Verdana" panose="020B0604030504040204" pitchFamily="34" charset="0"/>
            </a:endParaRPr>
          </a:p>
          <a:p>
            <a:pPr marL="285750" indent="-285750">
              <a:buFont typeface="Arial" panose="020B0604020202020204" pitchFamily="34" charset="0"/>
              <a:buChar char="•"/>
            </a:pPr>
            <a:r>
              <a:rPr lang="fr-FR" sz="1600" b="1" dirty="0">
                <a:latin typeface="Verdana" panose="020B0604030504040204" pitchFamily="34" charset="0"/>
                <a:ea typeface="Verdana" panose="020B0604030504040204" pitchFamily="34" charset="0"/>
              </a:rPr>
              <a:t>Décret N°2011-1474 du 08/11/2011- Circulaire du 25/05/2012 </a:t>
            </a:r>
          </a:p>
          <a:p>
            <a:pPr marL="1200150" lvl="2"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Participation employeur facultative en matière de PSC</a:t>
            </a: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Modalité de versement de la participation employeur: </a:t>
            </a:r>
          </a:p>
          <a:p>
            <a:pPr lvl="2"/>
            <a:r>
              <a:rPr lang="fr-FR" sz="1600" dirty="0">
                <a:latin typeface="Verdana" panose="020B0604030504040204" pitchFamily="34" charset="0"/>
                <a:ea typeface="Verdana" panose="020B0604030504040204" pitchFamily="34" charset="0"/>
              </a:rPr>
              <a:t>    labellisation ou convention de participation locale ou portée par le CDG </a:t>
            </a: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Modulation de la participation employeur que </a:t>
            </a:r>
            <a:r>
              <a:rPr lang="fr-FR" sz="1600" b="1" u="sng" dirty="0">
                <a:latin typeface="Verdana" panose="020B0604030504040204" pitchFamily="34" charset="0"/>
                <a:ea typeface="Verdana" panose="020B0604030504040204" pitchFamily="34" charset="0"/>
              </a:rPr>
              <a:t>dans un but d’intérêt social </a:t>
            </a:r>
            <a:r>
              <a:rPr lang="fr-FR" sz="1600" dirty="0">
                <a:latin typeface="Verdana" panose="020B0604030504040204" pitchFamily="34" charset="0"/>
                <a:ea typeface="Verdana" panose="020B0604030504040204" pitchFamily="34" charset="0"/>
              </a:rPr>
              <a:t>(en fonction du revenu ou de la composition familiale)</a:t>
            </a:r>
          </a:p>
          <a:p>
            <a:endParaRPr lang="fr-FR"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1600" b="1" dirty="0">
                <a:latin typeface="Verdana" panose="020B0604030504040204" pitchFamily="34" charset="0"/>
                <a:ea typeface="Verdana" panose="020B0604030504040204" pitchFamily="34" charset="0"/>
              </a:rPr>
              <a:t>Ordonnance N° 2021-175 du 17/02/2021</a:t>
            </a:r>
          </a:p>
          <a:p>
            <a:pPr marL="1200150" lvl="2"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Organisation d’un débat obligatoire en matière de PSC pour tout employeur public </a:t>
            </a: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Possibilité pour les employeurs publics de conclure des accords collectifs locaux en matière de PSC</a:t>
            </a:r>
          </a:p>
          <a:p>
            <a:pPr marL="285750" indent="-285750">
              <a:buFont typeface="Arial" panose="020B0604020202020204" pitchFamily="34" charset="0"/>
              <a:buChar char="•"/>
            </a:pPr>
            <a:endParaRPr lang="fr-FR"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fr-FR" sz="16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1600" b="1" dirty="0">
                <a:latin typeface="Verdana" panose="020B0604030504040204" pitchFamily="34" charset="0"/>
                <a:ea typeface="Verdana" panose="020B0604030504040204" pitchFamily="34" charset="0"/>
              </a:rPr>
              <a:t>Décret N°2022-581 du 20/04/2022</a:t>
            </a:r>
          </a:p>
          <a:p>
            <a:pPr marL="1200150" lvl="2" indent="-285750">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Adhésion facultative</a:t>
            </a: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Fixe les </a:t>
            </a:r>
            <a:r>
              <a:rPr lang="fr-FR" sz="1600" b="1" u="sng" dirty="0">
                <a:latin typeface="Verdana" panose="020B0604030504040204" pitchFamily="34" charset="0"/>
                <a:ea typeface="Verdana" panose="020B0604030504040204" pitchFamily="34" charset="0"/>
              </a:rPr>
              <a:t>garanties minimales </a:t>
            </a:r>
            <a:r>
              <a:rPr lang="fr-FR" sz="1600" dirty="0">
                <a:latin typeface="Verdana" panose="020B0604030504040204" pitchFamily="34" charset="0"/>
                <a:ea typeface="Verdana" panose="020B0604030504040204" pitchFamily="34" charset="0"/>
              </a:rPr>
              <a:t>à respecter par les employeurs publics</a:t>
            </a:r>
          </a:p>
          <a:p>
            <a:pPr marL="1200150" lvl="2"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Participation employeur </a:t>
            </a:r>
            <a:r>
              <a:rPr lang="fr-FR" sz="1600" b="1" u="sng" dirty="0">
                <a:latin typeface="Verdana" panose="020B0604030504040204" pitchFamily="34" charset="0"/>
                <a:ea typeface="Verdana" panose="020B0604030504040204" pitchFamily="34" charset="0"/>
              </a:rPr>
              <a:t>obligatoire: </a:t>
            </a: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1</a:t>
            </a:r>
            <a:r>
              <a:rPr lang="fr-FR" sz="1600" baseline="30000" dirty="0">
                <a:latin typeface="Verdana" panose="020B0604030504040204" pitchFamily="34" charset="0"/>
                <a:ea typeface="Verdana" panose="020B0604030504040204" pitchFamily="34" charset="0"/>
              </a:rPr>
              <a:t>er</a:t>
            </a:r>
            <a:r>
              <a:rPr lang="fr-FR" sz="1600" dirty="0">
                <a:latin typeface="Verdana" panose="020B0604030504040204" pitchFamily="34" charset="0"/>
                <a:ea typeface="Verdana" panose="020B0604030504040204" pitchFamily="34" charset="0"/>
              </a:rPr>
              <a:t> janvier 2025 en matière de prévoyance</a:t>
            </a: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1</a:t>
            </a:r>
            <a:r>
              <a:rPr lang="fr-FR" sz="1600" baseline="30000" dirty="0">
                <a:latin typeface="Verdana" panose="020B0604030504040204" pitchFamily="34" charset="0"/>
                <a:ea typeface="Verdana" panose="020B0604030504040204" pitchFamily="34" charset="0"/>
              </a:rPr>
              <a:t>er</a:t>
            </a:r>
            <a:r>
              <a:rPr lang="fr-FR" sz="1600" dirty="0">
                <a:latin typeface="Verdana" panose="020B0604030504040204" pitchFamily="34" charset="0"/>
                <a:ea typeface="Verdana" panose="020B0604030504040204" pitchFamily="34" charset="0"/>
              </a:rPr>
              <a:t> janvier 2026 en matière de santé</a:t>
            </a:r>
          </a:p>
          <a:p>
            <a:pPr marL="1200150" lvl="2" indent="-285750">
              <a:buFont typeface="Arial" panose="020B0604020202020204" pitchFamily="34" charset="0"/>
              <a:buChar char="•"/>
            </a:pPr>
            <a:r>
              <a:rPr lang="fr-FR" sz="1600" b="1" u="sng" dirty="0">
                <a:latin typeface="Verdana" panose="020B0604030504040204" pitchFamily="34" charset="0"/>
                <a:ea typeface="Verdana" panose="020B0604030504040204" pitchFamily="34" charset="0"/>
              </a:rPr>
              <a:t>Montant minimum:</a:t>
            </a: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7€/mois/agent pour la prévoyance</a:t>
            </a:r>
          </a:p>
          <a:p>
            <a:pPr marL="1657350" lvl="3"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15€/ mois/agent pour la santé</a:t>
            </a:r>
          </a:p>
          <a:p>
            <a:pPr marL="285750" indent="-285750">
              <a:buFont typeface="Wingdings" panose="05000000000000000000" pitchFamily="2" charset="2"/>
              <a:buChar char="q"/>
            </a:pPr>
            <a:endParaRPr lang="fr-FR" sz="1600" b="1" u="sng" dirty="0">
              <a:latin typeface="Verdana" panose="020B0604030504040204" pitchFamily="34" charset="0"/>
              <a:ea typeface="Verdana" panose="020B0604030504040204" pitchFamily="34" charset="0"/>
            </a:endParaRPr>
          </a:p>
          <a:p>
            <a:pPr lvl="1"/>
            <a:endParaRPr lang="fr-FR" sz="1600" b="1" dirty="0">
              <a:latin typeface="Verdana" panose="020B0604030504040204" pitchFamily="34" charset="0"/>
              <a:ea typeface="Verdana" panose="020B0604030504040204" pitchFamily="34" charset="0"/>
            </a:endParaRPr>
          </a:p>
          <a:p>
            <a:pPr marL="1371600" lvl="3"/>
            <a:endParaRPr lang="fr-FR" sz="1800" b="1" u="sng" dirty="0">
              <a:latin typeface="Montserrat" panose="00000500000000000000" pitchFamily="2" charset="0"/>
              <a:ea typeface="Verdana" panose="020B0604030504040204" pitchFamily="34" charset="0"/>
            </a:endParaRPr>
          </a:p>
        </p:txBody>
      </p:sp>
    </p:spTree>
    <p:extLst>
      <p:ext uri="{BB962C8B-B14F-4D97-AF65-F5344CB8AC3E}">
        <p14:creationId xmlns:p14="http://schemas.microsoft.com/office/powerpoint/2010/main" val="2927240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66533-A37A-EB40-45C8-A7AAFD2D2B81}"/>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8B02C6B-D7D9-70E4-8C60-56383C9C4B68}"/>
              </a:ext>
            </a:extLst>
          </p:cNvPr>
          <p:cNvSpPr>
            <a:spLocks noGrp="1"/>
          </p:cNvSpPr>
          <p:nvPr>
            <p:ph type="body" sz="quarter" idx="12"/>
          </p:nvPr>
        </p:nvSpPr>
        <p:spPr>
          <a:xfrm>
            <a:off x="2073679" y="3256477"/>
            <a:ext cx="7571292" cy="1255728"/>
          </a:xfrm>
        </p:spPr>
        <p:txBody>
          <a:bodyPr/>
          <a:lstStyle/>
          <a:p>
            <a:r>
              <a:rPr lang="fr-FR" sz="2800" dirty="0"/>
              <a:t>FOCUS SUR LES CONVENTIONS DE PARTICIPATION PORTEES PAR LE CENTRE DE GESTION</a:t>
            </a:r>
          </a:p>
        </p:txBody>
      </p:sp>
      <p:cxnSp>
        <p:nvCxnSpPr>
          <p:cNvPr id="13" name="Connecteur droit 12">
            <a:extLst>
              <a:ext uri="{FF2B5EF4-FFF2-40B4-BE49-F238E27FC236}">
                <a16:creationId xmlns:a16="http://schemas.microsoft.com/office/drawing/2014/main" id="{2519FE85-16B8-7D1F-00C0-51AF7AFF3214}"/>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07119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A184-7FE6-4E1C-7ED7-1E81B61A95C0}"/>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A21A0112-B148-C641-B371-4092CF84BEA8}"/>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C4B8E08A-D517-45D3-1A75-759BF1133936}"/>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LES CONVENTIONS MISES EN PLACE EN 2026</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graphicFrame>
        <p:nvGraphicFramePr>
          <p:cNvPr id="4" name="Tableau 3">
            <a:extLst>
              <a:ext uri="{FF2B5EF4-FFF2-40B4-BE49-F238E27FC236}">
                <a16:creationId xmlns:a16="http://schemas.microsoft.com/office/drawing/2014/main" id="{087D36F5-6BFF-717C-B575-AF3F0CAAD745}"/>
              </a:ext>
            </a:extLst>
          </p:cNvPr>
          <p:cNvGraphicFramePr>
            <a:graphicFrameLocks noGrp="1"/>
          </p:cNvGraphicFramePr>
          <p:nvPr>
            <p:extLst>
              <p:ext uri="{D42A27DB-BD31-4B8C-83A1-F6EECF244321}">
                <p14:modId xmlns:p14="http://schemas.microsoft.com/office/powerpoint/2010/main" val="724209355"/>
              </p:ext>
            </p:extLst>
          </p:nvPr>
        </p:nvGraphicFramePr>
        <p:xfrm>
          <a:off x="168965" y="2079740"/>
          <a:ext cx="9491868" cy="3548507"/>
        </p:xfrm>
        <a:graphic>
          <a:graphicData uri="http://schemas.openxmlformats.org/drawingml/2006/table">
            <a:tbl>
              <a:tblPr firstRow="1" bandRow="1">
                <a:tableStyleId>{00A15C55-8517-42AA-B614-E9B94910E393}</a:tableStyleId>
              </a:tblPr>
              <a:tblGrid>
                <a:gridCol w="3163956">
                  <a:extLst>
                    <a:ext uri="{9D8B030D-6E8A-4147-A177-3AD203B41FA5}">
                      <a16:colId xmlns:a16="http://schemas.microsoft.com/office/drawing/2014/main" val="2182978984"/>
                    </a:ext>
                  </a:extLst>
                </a:gridCol>
                <a:gridCol w="3163956">
                  <a:extLst>
                    <a:ext uri="{9D8B030D-6E8A-4147-A177-3AD203B41FA5}">
                      <a16:colId xmlns:a16="http://schemas.microsoft.com/office/drawing/2014/main" val="1264831572"/>
                    </a:ext>
                  </a:extLst>
                </a:gridCol>
                <a:gridCol w="3163956">
                  <a:extLst>
                    <a:ext uri="{9D8B030D-6E8A-4147-A177-3AD203B41FA5}">
                      <a16:colId xmlns:a16="http://schemas.microsoft.com/office/drawing/2014/main" val="3919486755"/>
                    </a:ext>
                  </a:extLst>
                </a:gridCol>
              </a:tblGrid>
              <a:tr h="370840">
                <a:tc>
                  <a:txBody>
                    <a:bodyPr/>
                    <a:lstStyle/>
                    <a:p>
                      <a:endParaRPr lang="fr-FR" dirty="0"/>
                    </a:p>
                  </a:txBody>
                  <a:tcPr/>
                </a:tc>
                <a:tc>
                  <a:txBody>
                    <a:bodyPr/>
                    <a:lstStyle/>
                    <a:p>
                      <a:pPr algn="ctr"/>
                      <a:r>
                        <a:rPr lang="fr-FR" sz="1400" dirty="0">
                          <a:latin typeface="Verdana" panose="020B0604030504040204" pitchFamily="34" charset="0"/>
                          <a:ea typeface="Verdana" panose="020B0604030504040204" pitchFamily="34" charset="0"/>
                        </a:rPr>
                        <a:t>PREVOYANCE</a:t>
                      </a:r>
                    </a:p>
                  </a:txBody>
                  <a:tcPr/>
                </a:tc>
                <a:tc>
                  <a:txBody>
                    <a:bodyPr/>
                    <a:lstStyle/>
                    <a:p>
                      <a:pPr algn="ctr"/>
                      <a:r>
                        <a:rPr lang="fr-FR" sz="1400" dirty="0">
                          <a:latin typeface="Verdana" panose="020B0604030504040204" pitchFamily="34" charset="0"/>
                          <a:ea typeface="Verdana" panose="020B0604030504040204" pitchFamily="34" charset="0"/>
                        </a:rPr>
                        <a:t>SANTE</a:t>
                      </a:r>
                    </a:p>
                  </a:txBody>
                  <a:tcPr/>
                </a:tc>
                <a:extLst>
                  <a:ext uri="{0D108BD9-81ED-4DB2-BD59-A6C34878D82A}">
                    <a16:rowId xmlns:a16="http://schemas.microsoft.com/office/drawing/2014/main" val="3083442014"/>
                  </a:ext>
                </a:extLst>
              </a:tr>
              <a:tr h="370840">
                <a:tc>
                  <a:txBody>
                    <a:bodyPr/>
                    <a:lstStyle/>
                    <a:p>
                      <a:r>
                        <a:rPr lang="fr-FR" sz="1600" dirty="0">
                          <a:latin typeface="Verdana" panose="020B0604030504040204" pitchFamily="34" charset="0"/>
                          <a:ea typeface="Verdana" panose="020B0604030504040204" pitchFamily="34" charset="0"/>
                        </a:rPr>
                        <a:t>Titulaire de la convention</a:t>
                      </a:r>
                    </a:p>
                  </a:txBody>
                  <a:tcPr/>
                </a:tc>
                <a:tc>
                  <a:txBody>
                    <a:bodyPr/>
                    <a:lstStyle/>
                    <a:p>
                      <a:pPr algn="ctr"/>
                      <a:r>
                        <a:rPr lang="fr-FR" sz="1400" dirty="0">
                          <a:latin typeface="Verdana" panose="020B0604030504040204" pitchFamily="34" charset="0"/>
                          <a:ea typeface="Verdana" panose="020B0604030504040204" pitchFamily="34" charset="0"/>
                        </a:rPr>
                        <a:t>ALTERNATIVE COURTAGE/ TERRITORIA PREVOYANCE</a:t>
                      </a:r>
                    </a:p>
                  </a:txBody>
                  <a:tcPr/>
                </a:tc>
                <a:tc>
                  <a:txBody>
                    <a:bodyPr/>
                    <a:lstStyle/>
                    <a:p>
                      <a:pPr algn="ctr"/>
                      <a:r>
                        <a:rPr lang="fr-FR" sz="1400" dirty="0">
                          <a:latin typeface="Verdana" panose="020B0604030504040204" pitchFamily="34" charset="0"/>
                          <a:ea typeface="Verdana" panose="020B0604030504040204" pitchFamily="34" charset="0"/>
                        </a:rPr>
                        <a:t>MNT</a:t>
                      </a:r>
                    </a:p>
                  </a:txBody>
                  <a:tcPr/>
                </a:tc>
                <a:extLst>
                  <a:ext uri="{0D108BD9-81ED-4DB2-BD59-A6C34878D82A}">
                    <a16:rowId xmlns:a16="http://schemas.microsoft.com/office/drawing/2014/main" val="3488907845"/>
                  </a:ext>
                </a:extLst>
              </a:tr>
              <a:tr h="370840">
                <a:tc>
                  <a:txBody>
                    <a:bodyPr/>
                    <a:lstStyle/>
                    <a:p>
                      <a:r>
                        <a:rPr lang="fr-FR" sz="1600" dirty="0">
                          <a:latin typeface="Verdana" panose="020B0604030504040204" pitchFamily="34" charset="0"/>
                          <a:ea typeface="Verdana" panose="020B0604030504040204" pitchFamily="34" charset="0"/>
                        </a:rPr>
                        <a:t>Date de prise d’effet</a:t>
                      </a:r>
                    </a:p>
                  </a:txBody>
                  <a:tcPr/>
                </a:tc>
                <a:tc>
                  <a:txBody>
                    <a:bodyPr/>
                    <a:lstStyle/>
                    <a:p>
                      <a:pPr algn="ctr"/>
                      <a:r>
                        <a:rPr lang="fr-FR" sz="1400" dirty="0">
                          <a:latin typeface="Verdana" panose="020B0604030504040204" pitchFamily="34" charset="0"/>
                          <a:ea typeface="Verdana" panose="020B0604030504040204" pitchFamily="34" charset="0"/>
                        </a:rPr>
                        <a:t>01/01/2025</a:t>
                      </a:r>
                    </a:p>
                  </a:txBody>
                  <a:tcPr/>
                </a:tc>
                <a:tc>
                  <a:txBody>
                    <a:bodyPr/>
                    <a:lstStyle/>
                    <a:p>
                      <a:pPr algn="ctr"/>
                      <a:r>
                        <a:rPr lang="fr-FR" sz="1400" dirty="0">
                          <a:latin typeface="Verdana" panose="020B0604030504040204" pitchFamily="34" charset="0"/>
                          <a:ea typeface="Verdana" panose="020B0604030504040204" pitchFamily="34" charset="0"/>
                        </a:rPr>
                        <a:t>01/01/2024</a:t>
                      </a:r>
                    </a:p>
                  </a:txBody>
                  <a:tcPr/>
                </a:tc>
                <a:extLst>
                  <a:ext uri="{0D108BD9-81ED-4DB2-BD59-A6C34878D82A}">
                    <a16:rowId xmlns:a16="http://schemas.microsoft.com/office/drawing/2014/main" val="955327888"/>
                  </a:ext>
                </a:extLst>
              </a:tr>
              <a:tr h="370840">
                <a:tc>
                  <a:txBody>
                    <a:bodyPr/>
                    <a:lstStyle/>
                    <a:p>
                      <a:r>
                        <a:rPr lang="fr-FR" sz="1600" dirty="0">
                          <a:latin typeface="Verdana" panose="020B0604030504040204" pitchFamily="34" charset="0"/>
                          <a:ea typeface="Verdana" panose="020B0604030504040204" pitchFamily="34" charset="0"/>
                        </a:rPr>
                        <a:t>Durée</a:t>
                      </a:r>
                    </a:p>
                  </a:txBody>
                  <a:tcPr/>
                </a:tc>
                <a:tc gridSpan="2">
                  <a:txBody>
                    <a:bodyPr/>
                    <a:lstStyle/>
                    <a:p>
                      <a:pPr algn="ctr"/>
                      <a:r>
                        <a:rPr lang="fr-FR" sz="1400" dirty="0">
                          <a:latin typeface="Verdana" panose="020B0604030504040204" pitchFamily="34" charset="0"/>
                          <a:ea typeface="Verdana" panose="020B0604030504040204" pitchFamily="34" charset="0"/>
                        </a:rPr>
                        <a:t>6 ANS avec prorogation possible d’une année</a:t>
                      </a:r>
                    </a:p>
                  </a:txBody>
                  <a:tcPr/>
                </a:tc>
                <a:tc hMerge="1">
                  <a:txBody>
                    <a:bodyPr/>
                    <a:lstStyle/>
                    <a:p>
                      <a:pPr algn="ctr"/>
                      <a:endParaRPr lang="fr-F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613581450"/>
                  </a:ext>
                </a:extLst>
              </a:tr>
              <a:tr h="370840">
                <a:tc>
                  <a:txBody>
                    <a:bodyPr/>
                    <a:lstStyle/>
                    <a:p>
                      <a:r>
                        <a:rPr lang="fr-FR" sz="1600" dirty="0">
                          <a:latin typeface="Verdana" panose="020B0604030504040204" pitchFamily="34" charset="0"/>
                          <a:ea typeface="Verdana" panose="020B0604030504040204" pitchFamily="34" charset="0"/>
                        </a:rPr>
                        <a:t>Nombre d’adhésions employeurs</a:t>
                      </a:r>
                    </a:p>
                  </a:txBody>
                  <a:tcPr/>
                </a:tc>
                <a:tc>
                  <a:txBody>
                    <a:bodyPr/>
                    <a:lstStyle/>
                    <a:p>
                      <a:pPr algn="ctr"/>
                      <a:r>
                        <a:rPr lang="fr-FR" sz="1400" dirty="0">
                          <a:latin typeface="Verdana" panose="020B0604030504040204" pitchFamily="34" charset="0"/>
                          <a:ea typeface="Verdana" panose="020B0604030504040204" pitchFamily="34" charset="0"/>
                        </a:rPr>
                        <a:t>305</a:t>
                      </a:r>
                    </a:p>
                  </a:txBody>
                  <a:tcPr/>
                </a:tc>
                <a:tc>
                  <a:txBody>
                    <a:bodyPr/>
                    <a:lstStyle/>
                    <a:p>
                      <a:pPr algn="ctr"/>
                      <a:r>
                        <a:rPr lang="fr-FR" sz="1400" dirty="0">
                          <a:latin typeface="Verdana" panose="020B0604030504040204" pitchFamily="34" charset="0"/>
                          <a:ea typeface="Verdana" panose="020B0604030504040204" pitchFamily="34" charset="0"/>
                        </a:rPr>
                        <a:t>200</a:t>
                      </a:r>
                    </a:p>
                  </a:txBody>
                  <a:tcPr/>
                </a:tc>
                <a:extLst>
                  <a:ext uri="{0D108BD9-81ED-4DB2-BD59-A6C34878D82A}">
                    <a16:rowId xmlns:a16="http://schemas.microsoft.com/office/drawing/2014/main" val="2425275346"/>
                  </a:ext>
                </a:extLst>
              </a:tr>
              <a:tr h="370840">
                <a:tc>
                  <a:txBody>
                    <a:bodyPr/>
                    <a:lstStyle/>
                    <a:p>
                      <a:r>
                        <a:rPr lang="fr-FR" sz="1600" dirty="0">
                          <a:latin typeface="Verdana" panose="020B0604030504040204" pitchFamily="34" charset="0"/>
                          <a:ea typeface="Verdana" panose="020B0604030504040204" pitchFamily="34" charset="0"/>
                        </a:rPr>
                        <a:t>Effectifs assurés</a:t>
                      </a:r>
                    </a:p>
                  </a:txBody>
                  <a:tcPr/>
                </a:tc>
                <a:tc>
                  <a:txBody>
                    <a:bodyPr/>
                    <a:lstStyle/>
                    <a:p>
                      <a:pPr algn="ctr"/>
                      <a:r>
                        <a:rPr lang="fr-FR" sz="1400" dirty="0">
                          <a:latin typeface="Verdana" panose="020B0604030504040204" pitchFamily="34" charset="0"/>
                          <a:ea typeface="Verdana" panose="020B0604030504040204" pitchFamily="34" charset="0"/>
                        </a:rPr>
                        <a:t>7291</a:t>
                      </a:r>
                    </a:p>
                  </a:txBody>
                  <a:tcPr/>
                </a:tc>
                <a:tc>
                  <a:txBody>
                    <a:bodyPr/>
                    <a:lstStyle/>
                    <a:p>
                      <a:pPr algn="ctr"/>
                      <a:r>
                        <a:rPr lang="fr-FR" sz="1400" dirty="0">
                          <a:latin typeface="Verdana" panose="020B0604030504040204" pitchFamily="34" charset="0"/>
                          <a:ea typeface="Verdana" panose="020B0604030504040204" pitchFamily="34" charset="0"/>
                        </a:rPr>
                        <a:t>3965</a:t>
                      </a:r>
                    </a:p>
                  </a:txBody>
                  <a:tcPr/>
                </a:tc>
                <a:extLst>
                  <a:ext uri="{0D108BD9-81ED-4DB2-BD59-A6C34878D82A}">
                    <a16:rowId xmlns:a16="http://schemas.microsoft.com/office/drawing/2014/main" val="1548668028"/>
                  </a:ext>
                </a:extLst>
              </a:tr>
              <a:tr h="370840">
                <a:tc>
                  <a:txBody>
                    <a:bodyPr/>
                    <a:lstStyle/>
                    <a:p>
                      <a:r>
                        <a:rPr lang="fr-FR" sz="1600" dirty="0">
                          <a:latin typeface="Verdana" panose="020B0604030504040204" pitchFamily="34" charset="0"/>
                          <a:ea typeface="Verdana" panose="020B0604030504040204" pitchFamily="34" charset="0"/>
                        </a:rPr>
                        <a:t>Maintien des taux de cotisation</a:t>
                      </a:r>
                    </a:p>
                  </a:txBody>
                  <a:tcPr/>
                </a:tc>
                <a:tc>
                  <a:txBody>
                    <a:bodyPr/>
                    <a:lstStyle/>
                    <a:p>
                      <a:pPr algn="ctr"/>
                      <a:r>
                        <a:rPr lang="fr-FR" sz="1400" dirty="0">
                          <a:latin typeface="Verdana" panose="020B0604030504040204" pitchFamily="34" charset="0"/>
                          <a:ea typeface="Verdana" panose="020B0604030504040204" pitchFamily="34" charset="0"/>
                        </a:rPr>
                        <a:t>3 ans soit jusqu’au 31/12/2027</a:t>
                      </a:r>
                    </a:p>
                  </a:txBody>
                  <a:tcPr/>
                </a:tc>
                <a:tc>
                  <a:txBody>
                    <a:bodyPr/>
                    <a:lstStyle/>
                    <a:p>
                      <a:pPr algn="ctr"/>
                      <a:r>
                        <a:rPr lang="fr-FR" sz="1400" dirty="0">
                          <a:latin typeface="Verdana" panose="020B0604030504040204" pitchFamily="34" charset="0"/>
                          <a:ea typeface="Verdana" panose="020B0604030504040204" pitchFamily="34" charset="0"/>
                        </a:rPr>
                        <a:t>Encadrement avec une augmentation prévue contractuellement de 2,5% pour 2025 et 2026</a:t>
                      </a:r>
                    </a:p>
                  </a:txBody>
                  <a:tcPr/>
                </a:tc>
                <a:extLst>
                  <a:ext uri="{0D108BD9-81ED-4DB2-BD59-A6C34878D82A}">
                    <a16:rowId xmlns:a16="http://schemas.microsoft.com/office/drawing/2014/main" val="2224373304"/>
                  </a:ext>
                </a:extLst>
              </a:tr>
            </a:tbl>
          </a:graphicData>
        </a:graphic>
      </p:graphicFrame>
    </p:spTree>
    <p:extLst>
      <p:ext uri="{BB962C8B-B14F-4D97-AF65-F5344CB8AC3E}">
        <p14:creationId xmlns:p14="http://schemas.microsoft.com/office/powerpoint/2010/main" val="119275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BEAD5-03E7-7F39-BD9D-61A66EF1C990}"/>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D590D767-D3FB-C4C4-82F0-EBBF16541338}"/>
              </a:ext>
            </a:extLst>
          </p:cNvPr>
          <p:cNvSpPr>
            <a:spLocks noGrp="1"/>
          </p:cNvSpPr>
          <p:nvPr>
            <p:ph type="body" sz="quarter" idx="12"/>
          </p:nvPr>
        </p:nvSpPr>
        <p:spPr>
          <a:xfrm>
            <a:off x="2073679" y="3450376"/>
            <a:ext cx="7571292" cy="867930"/>
          </a:xfrm>
        </p:spPr>
        <p:txBody>
          <a:bodyPr/>
          <a:lstStyle/>
          <a:p>
            <a:r>
              <a:rPr lang="fr-FR" sz="2800" dirty="0"/>
              <a:t>FOCUS SUR LES ACCORDS COLLECTIFS LOCAUX</a:t>
            </a:r>
          </a:p>
        </p:txBody>
      </p:sp>
      <p:cxnSp>
        <p:nvCxnSpPr>
          <p:cNvPr id="13" name="Connecteur droit 12">
            <a:extLst>
              <a:ext uri="{FF2B5EF4-FFF2-40B4-BE49-F238E27FC236}">
                <a16:creationId xmlns:a16="http://schemas.microsoft.com/office/drawing/2014/main" id="{97367B04-FD42-92B1-8A2C-10DDFC5FC00F}"/>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80918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0DFCE-FA92-F52E-CEE6-209D5CB95A3D}"/>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99881E8E-654B-DEF5-4FEA-DBCA4403E4C5}"/>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0071BEAF-09A7-8016-9E46-34529E11A4F9}"/>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Texte de référence et définition</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4" name="Rectangle 1">
            <a:extLst>
              <a:ext uri="{FF2B5EF4-FFF2-40B4-BE49-F238E27FC236}">
                <a16:creationId xmlns:a16="http://schemas.microsoft.com/office/drawing/2014/main" id="{AA152C93-B3D1-47CF-EB78-6BFA0B15882D}"/>
              </a:ext>
            </a:extLst>
          </p:cNvPr>
          <p:cNvSpPr>
            <a:spLocks noChangeArrowheads="1"/>
          </p:cNvSpPr>
          <p:nvPr/>
        </p:nvSpPr>
        <p:spPr bwMode="auto">
          <a:xfrm>
            <a:off x="572074" y="1063617"/>
            <a:ext cx="8902839"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Ordonnance n°2021-174 du 17 février 2021</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relative à la négociation et aux accords collectifs dans la fonction publique </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Code général de la fonction publique (CGFP) : articles L. 232-1 à L. 232-10</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Décret n°2021-571 du 10 mai 2021</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relatif aux accords collectifs dans la fonction publique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Circulaire du 12 avril 2022</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relative à la négociation collective dans la fonction publique </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400" dirty="0">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altLang="fr-FR" sz="1400" b="1" u="sng" dirty="0">
                <a:latin typeface="Verdana" panose="020B0604030504040204" pitchFamily="34" charset="0"/>
                <a:ea typeface="Verdana" panose="020B0604030504040204" pitchFamily="34" charset="0"/>
              </a:rPr>
              <a:t>Définition: </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lvl="0" algn="just" defTabSz="914400" eaLnBrk="0" fontAlgn="base" hangingPunct="0">
              <a:spcBef>
                <a:spcPct val="0"/>
              </a:spcBef>
              <a:spcAft>
                <a:spcPct val="0"/>
              </a:spcAft>
            </a:pPr>
            <a:r>
              <a:rPr lang="fr-FR" sz="1600" dirty="0">
                <a:latin typeface="Verdana" panose="020B0604030504040204" pitchFamily="34" charset="0"/>
                <a:ea typeface="Verdana" panose="020B0604030504040204" pitchFamily="34" charset="0"/>
              </a:rPr>
              <a:t>Un </a:t>
            </a:r>
            <a:r>
              <a:rPr lang="fr-FR" sz="1600" b="1" dirty="0">
                <a:latin typeface="Verdana" panose="020B0604030504040204" pitchFamily="34" charset="0"/>
                <a:ea typeface="Verdana" panose="020B0604030504040204" pitchFamily="34" charset="0"/>
              </a:rPr>
              <a:t>accord collectif local</a:t>
            </a:r>
            <a:r>
              <a:rPr lang="fr-FR" sz="1600" dirty="0">
                <a:latin typeface="Verdana" panose="020B0604030504040204" pitchFamily="34" charset="0"/>
                <a:ea typeface="Verdana" panose="020B0604030504040204" pitchFamily="34" charset="0"/>
              </a:rPr>
              <a:t> est un texte négocié entre l'administration employeur et les organisations syndicales représentatives au sein du comité social territorial.</a:t>
            </a: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88971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42E52-251F-EC17-FDFA-93990AEB89CF}"/>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4B957F09-C166-A962-A94B-F2CD79C35207}"/>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FFC16835-7EC2-6850-8204-AC0BBEA453CB}"/>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THEMES DES ACCORDS COLLECTIFS</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4" name="Rectangle 1">
            <a:extLst>
              <a:ext uri="{FF2B5EF4-FFF2-40B4-BE49-F238E27FC236}">
                <a16:creationId xmlns:a16="http://schemas.microsoft.com/office/drawing/2014/main" id="{5E3BBCFF-B7CD-3BF1-B3D3-2AA4D5D73873}"/>
              </a:ext>
            </a:extLst>
          </p:cNvPr>
          <p:cNvSpPr>
            <a:spLocks noChangeArrowheads="1"/>
          </p:cNvSpPr>
          <p:nvPr/>
        </p:nvSpPr>
        <p:spPr bwMode="auto">
          <a:xfrm>
            <a:off x="211052" y="1318608"/>
            <a:ext cx="986681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Conditions et organisation du travail (actions de prévention dans les domaines de l'hygiène, de la sécurité et de la santé au travail notamment)</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Temps de travail, télétravail, qualité de vie au travail, conditions de déplacement entre le domicile et le travail, impacts de la numérisation sur l'organisation et les conditions de travail</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Accompagnement social des mesures de réorganisation des services</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Mise en œuvre des actions en faveur de la lutte contre le changement climatique, de la préservation des ressources et de l'environnement et de la responsabilité sociale des organisations</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Égalité professionnelle entre les femmes et les hommes</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Promotion de l'égalité des chances, reconnaissance de la diversité et prévention des discriminations dans l'accès aux emplois et la gestion des carrières</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Insertion professionnelle, maintien dans l'emploi et évolution professionnelle des personnes en situation de handicap</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Déroulement des carrières et promotion professionnelle</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Apprentissage</a:t>
            </a:r>
            <a:endParaRPr lang="fr-FR" sz="1600" dirty="0">
              <a:solidFill>
                <a:srgbClr val="3A3A3A"/>
              </a:solidFill>
              <a:latin typeface="Verdana" panose="020B0604030504040204" pitchFamily="34" charset="0"/>
              <a:ea typeface="Verdana" panose="020B0604030504040204" pitchFamily="34" charset="0"/>
            </a:endParaRP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Formation professionnelle et formation continue</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Intéressement collectif et conditions de mise en œuvre de politiques indemnitaires</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Action sociale</a:t>
            </a:r>
          </a:p>
          <a:p>
            <a:pPr marL="342900" indent="-342900" algn="l">
              <a:buFont typeface="+mj-lt"/>
              <a:buAutoNum type="arabicPeriod"/>
            </a:pPr>
            <a:r>
              <a:rPr lang="fr-FR" sz="1600" b="0" i="0" dirty="0">
                <a:solidFill>
                  <a:srgbClr val="3A3A3A"/>
                </a:solidFill>
                <a:effectLst/>
                <a:highlight>
                  <a:srgbClr val="FFFF00"/>
                </a:highlight>
                <a:latin typeface="Verdana" panose="020B0604030504040204" pitchFamily="34" charset="0"/>
                <a:ea typeface="Verdana" panose="020B0604030504040204" pitchFamily="34" charset="0"/>
              </a:rPr>
              <a:t>Protection sociale complémentaire</a:t>
            </a:r>
          </a:p>
          <a:p>
            <a:pPr marL="342900" indent="-342900" algn="l">
              <a:buFont typeface="+mj-lt"/>
              <a:buAutoNum type="arabicPeriod"/>
            </a:pPr>
            <a:r>
              <a:rPr lang="fr-FR" sz="1600" b="0" i="0" dirty="0">
                <a:solidFill>
                  <a:srgbClr val="3A3A3A"/>
                </a:solidFill>
                <a:effectLst/>
                <a:latin typeface="Verdana" panose="020B0604030504040204" pitchFamily="34" charset="0"/>
                <a:ea typeface="Verdana" panose="020B0604030504040204" pitchFamily="34" charset="0"/>
              </a:rPr>
              <a:t>Évolution des métiers et gestion prévisionnelle des emplois et des compétences.</a:t>
            </a:r>
          </a:p>
        </p:txBody>
      </p:sp>
    </p:spTree>
    <p:extLst>
      <p:ext uri="{BB962C8B-B14F-4D97-AF65-F5344CB8AC3E}">
        <p14:creationId xmlns:p14="http://schemas.microsoft.com/office/powerpoint/2010/main" val="289548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528FB-D3E4-9E82-859F-6B36E845C261}"/>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3038B804-F271-BBB9-AEC8-B50818711A53}"/>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10F0825D-D085-0B8E-41A1-522673317FD0}"/>
              </a:ext>
            </a:extLst>
          </p:cNvPr>
          <p:cNvSpPr txBox="1"/>
          <p:nvPr/>
        </p:nvSpPr>
        <p:spPr>
          <a:xfrm>
            <a:off x="495485" y="145428"/>
            <a:ext cx="905601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Déroulement de la négociation</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2" name="Rectangle 1">
            <a:extLst>
              <a:ext uri="{FF2B5EF4-FFF2-40B4-BE49-F238E27FC236}">
                <a16:creationId xmlns:a16="http://schemas.microsoft.com/office/drawing/2014/main" id="{06798465-65C5-7A99-9D6B-C0F4E311977D}"/>
              </a:ext>
            </a:extLst>
          </p:cNvPr>
          <p:cNvSpPr/>
          <p:nvPr/>
        </p:nvSpPr>
        <p:spPr>
          <a:xfrm>
            <a:off x="447261" y="5814391"/>
            <a:ext cx="9352722" cy="106348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t>Les accords collectifs locaux ayant des impacts sur le budget (PSC, action sociale…) devront faire l’objet de délibération. Pour les autres sujets, il ne s’agit pas d’une obligation. </a:t>
            </a:r>
          </a:p>
        </p:txBody>
      </p:sp>
      <p:sp>
        <p:nvSpPr>
          <p:cNvPr id="4" name="Rectangle 1">
            <a:extLst>
              <a:ext uri="{FF2B5EF4-FFF2-40B4-BE49-F238E27FC236}">
                <a16:creationId xmlns:a16="http://schemas.microsoft.com/office/drawing/2014/main" id="{8B15880A-1DDD-A7BF-86F4-62187752A7C5}"/>
              </a:ext>
            </a:extLst>
          </p:cNvPr>
          <p:cNvSpPr>
            <a:spLocks noChangeArrowheads="1"/>
          </p:cNvSpPr>
          <p:nvPr/>
        </p:nvSpPr>
        <p:spPr bwMode="auto">
          <a:xfrm>
            <a:off x="613951" y="815196"/>
            <a:ext cx="960347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r>
              <a:rPr kumimoji="0" lang="fr-FR" altLang="fr-F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Initiative de la négociation: </a:t>
            </a:r>
          </a:p>
          <a:p>
            <a:pPr marL="742950" lvl="1" indent="-285750" algn="just" defTabSz="914400" eaLnBrk="0" fontAlgn="base" hangingPunct="0">
              <a:spcBef>
                <a:spcPct val="0"/>
              </a:spcBef>
              <a:spcAft>
                <a:spcPct val="0"/>
              </a:spcAft>
              <a:buFont typeface="Wingdings" panose="05000000000000000000" pitchFamily="2" charset="2"/>
              <a:buChar char="q"/>
            </a:pPr>
            <a:r>
              <a:rPr lang="fr-FR" altLang="fr-FR" sz="1600" dirty="0">
                <a:latin typeface="Verdana" panose="020B0604030504040204" pitchFamily="34" charset="0"/>
                <a:ea typeface="Verdana" panose="020B0604030504040204" pitchFamily="34" charset="0"/>
              </a:rPr>
              <a:t>L’autorité territoriale </a:t>
            </a:r>
          </a:p>
          <a:p>
            <a:pPr marL="742950" lvl="1" indent="-285750" algn="just" defTabSz="914400" eaLnBrk="0" fontAlgn="base" hangingPunct="0">
              <a:spcBef>
                <a:spcPct val="0"/>
              </a:spcBef>
              <a:spcAft>
                <a:spcPct val="0"/>
              </a:spcAft>
              <a:buFont typeface="Wingdings" panose="05000000000000000000" pitchFamily="2" charset="2"/>
              <a:buChar char="q"/>
            </a:pPr>
            <a:r>
              <a:rPr lang="fr-FR" altLang="fr-FR" sz="1600" dirty="0">
                <a:latin typeface="Verdana" panose="020B0604030504040204" pitchFamily="34" charset="0"/>
                <a:ea typeface="Verdana" panose="020B0604030504040204" pitchFamily="34" charset="0"/>
              </a:rPr>
              <a:t>Une ou plusieurs organisations syndicales représentatives siégeant au Comité social territorial </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600" dirty="0">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startAt="2"/>
              <a:tabLst/>
            </a:pPr>
            <a:r>
              <a:rPr kumimoji="0" lang="fr-FR" altLang="fr-F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Demande formalisée par écrit </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600" dirty="0">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startAt="3"/>
              <a:tabLst/>
            </a:pPr>
            <a:r>
              <a:rPr kumimoji="0" lang="fr-FR" altLang="fr-F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Dialogue social </a:t>
            </a:r>
            <a:r>
              <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dans le cadre de réunion (s) de négociation </a:t>
            </a:r>
            <a:endParaRPr lang="fr-FR" altLang="fr-FR" sz="1600" dirty="0">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startAt="4"/>
              <a:tabLst/>
            </a:pPr>
            <a:r>
              <a:rPr lang="fr-FR" altLang="fr-FR" sz="1600" b="1" dirty="0">
                <a:latin typeface="Verdana" panose="020B0604030504040204" pitchFamily="34" charset="0"/>
                <a:ea typeface="Verdana" panose="020B0604030504040204" pitchFamily="34" charset="0"/>
              </a:rPr>
              <a:t>Rédaction</a:t>
            </a:r>
            <a:r>
              <a:rPr lang="fr-FR" altLang="fr-FR" sz="1600" dirty="0">
                <a:latin typeface="Verdana" panose="020B0604030504040204" pitchFamily="34" charset="0"/>
                <a:ea typeface="Verdana" panose="020B0604030504040204" pitchFamily="34" charset="0"/>
              </a:rPr>
              <a:t> d’un projet d’accord avec la mise en place d’un comité de suivi et de pilotage </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600" dirty="0">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600" dirty="0">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startAt="5"/>
              <a:tabLst/>
            </a:pPr>
            <a:r>
              <a:rPr lang="fr-FR" altLang="fr-FR" sz="1600" b="1" dirty="0">
                <a:latin typeface="Verdana" panose="020B0604030504040204" pitchFamily="34" charset="0"/>
                <a:ea typeface="Verdana" panose="020B0604030504040204" pitchFamily="34" charset="0"/>
              </a:rPr>
              <a:t>Signature de l’accord</a:t>
            </a:r>
            <a:r>
              <a:rPr lang="fr-FR" altLang="fr-FR" sz="1600" dirty="0">
                <a:latin typeface="Verdana" panose="020B0604030504040204" pitchFamily="34" charset="0"/>
                <a:ea typeface="Verdana" panose="020B0604030504040204" pitchFamily="34" charset="0"/>
              </a:rPr>
              <a:t> </a:t>
            </a:r>
          </a:p>
          <a:p>
            <a:pPr marL="742950" lvl="1" indent="-285750" algn="just" defTabSz="914400" eaLnBrk="0" fontAlgn="base" hangingPunct="0">
              <a:spcBef>
                <a:spcPct val="0"/>
              </a:spcBef>
              <a:spcAft>
                <a:spcPct val="0"/>
              </a:spcAft>
              <a:buFont typeface="Wingdings" panose="05000000000000000000" pitchFamily="2" charset="2"/>
              <a:buChar char="q"/>
            </a:pPr>
            <a:r>
              <a:rPr lang="fr-FR" altLang="fr-FR" sz="1600" dirty="0">
                <a:latin typeface="Verdana" panose="020B0604030504040204" pitchFamily="34" charset="0"/>
                <a:ea typeface="Verdana" panose="020B0604030504040204" pitchFamily="34" charset="0"/>
              </a:rPr>
              <a:t>Par l’autorité territoriale (Maire/Président)</a:t>
            </a:r>
          </a:p>
          <a:p>
            <a:pPr marL="742950" lvl="1" indent="-285750" algn="just" defTabSz="914400" eaLnBrk="0" fontAlgn="base" hangingPunct="0">
              <a:spcBef>
                <a:spcPct val="0"/>
              </a:spcBef>
              <a:spcAft>
                <a:spcPct val="0"/>
              </a:spcAft>
              <a:buFont typeface="Wingdings" panose="05000000000000000000" pitchFamily="2" charset="2"/>
              <a:buChar char="q"/>
            </a:pPr>
            <a:r>
              <a:rPr lang="fr-FR" altLang="fr-FR" sz="1600" dirty="0">
                <a:latin typeface="Verdana" panose="020B0604030504040204" pitchFamily="34" charset="0"/>
                <a:ea typeface="Verdana" panose="020B0604030504040204" pitchFamily="34" charset="0"/>
              </a:rPr>
              <a:t>Les organisations syndicales représentatives siégeant au Comité social territorial </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600" dirty="0">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lvl="1" algn="just" defTabSz="914400" eaLnBrk="0" fontAlgn="base" hangingPunct="0">
              <a:spcBef>
                <a:spcPct val="0"/>
              </a:spcBef>
              <a:spcAft>
                <a:spcPct val="0"/>
              </a:spcAft>
            </a:pP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lvl="1" algn="just" defTabSz="914400" eaLnBrk="0" fontAlgn="base" hangingPunct="0">
              <a:spcBef>
                <a:spcPct val="0"/>
              </a:spcBef>
              <a:spcAft>
                <a:spcPct val="0"/>
              </a:spcAft>
            </a:pPr>
            <a:endParaRPr kumimoji="0" lang="fr-FR" altLang="fr-F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1887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23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8C45733-E85E-CB2F-E82F-EB75F39312A5}"/>
              </a:ext>
            </a:extLst>
          </p:cNvPr>
          <p:cNvSpPr txBox="1"/>
          <p:nvPr/>
        </p:nvSpPr>
        <p:spPr>
          <a:xfrm>
            <a:off x="203200" y="142240"/>
            <a:ext cx="10220960" cy="6309420"/>
          </a:xfrm>
          <a:prstGeom prst="rect">
            <a:avLst/>
          </a:prstGeom>
          <a:noFill/>
        </p:spPr>
        <p:txBody>
          <a:bodyPr wrap="square" rtlCol="0">
            <a:spAutoFit/>
          </a:bodyPr>
          <a:lstStyle/>
          <a:p>
            <a:pPr marL="285750" indent="-285750" algn="just">
              <a:buFont typeface="Wingdings" panose="05000000000000000000" pitchFamily="2" charset="2"/>
              <a:buChar char="q"/>
            </a:pPr>
            <a:r>
              <a:rPr lang="fr-FR" sz="1600" b="1" dirty="0">
                <a:latin typeface="Verdana" panose="020B0604030504040204" pitchFamily="34" charset="0"/>
                <a:ea typeface="Verdana" panose="020B0604030504040204" pitchFamily="34" charset="0"/>
              </a:rPr>
              <a:t>Code général de la Fonction publique: article L.827-12: </a:t>
            </a:r>
          </a:p>
          <a:p>
            <a:pPr algn="just"/>
            <a:endParaRPr lang="fr-FR" sz="1600" b="1" dirty="0">
              <a:latin typeface="Verdana" panose="020B0604030504040204" pitchFamily="34" charset="0"/>
              <a:ea typeface="Verdana" panose="020B0604030504040204" pitchFamily="34" charset="0"/>
            </a:endParaRPr>
          </a:p>
          <a:p>
            <a:pPr marL="1200150" lvl="2" indent="-285750" algn="just">
              <a:buFont typeface="Arial" panose="020B0604020202020204" pitchFamily="34" charset="0"/>
              <a:buChar char="•"/>
            </a:pPr>
            <a:r>
              <a:rPr lang="fr-FR" sz="1600" dirty="0">
                <a:latin typeface="Verdana" panose="020B0604030504040204" pitchFamily="34" charset="0"/>
                <a:ea typeface="Verdana" panose="020B0604030504040204" pitchFamily="34" charset="0"/>
              </a:rPr>
              <a:t>Dans les six mois suivant leur renouvellement général, les assemblées délibérantes des collectivités territoriales et de leurs établissements publics organisent un débat portant sur les garanties accordées aux agents en matière de protection sociale complémentaire </a:t>
            </a:r>
          </a:p>
          <a:p>
            <a:pPr marL="1200150" lvl="2" indent="-285750" algn="just">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lgn="just">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marL="1200150" lvl="2" indent="-285750" algn="just">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a:p>
            <a:pPr lvl="2" algn="just"/>
            <a:endParaRPr lang="fr-FR" sz="1600" dirty="0">
              <a:latin typeface="Verdana" panose="020B0604030504040204" pitchFamily="34" charset="0"/>
              <a:ea typeface="Verdana" panose="020B0604030504040204" pitchFamily="34" charset="0"/>
            </a:endParaRPr>
          </a:p>
          <a:p>
            <a:pPr algn="just"/>
            <a:endParaRPr lang="fr-FR" sz="1600" b="1"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fr-FR" sz="1600" b="1" dirty="0">
                <a:latin typeface="Verdana" panose="020B0604030504040204" pitchFamily="34" charset="0"/>
                <a:ea typeface="Verdana" panose="020B0604030504040204" pitchFamily="34" charset="0"/>
              </a:rPr>
              <a:t>Loi du 22/12/2025:</a:t>
            </a:r>
          </a:p>
          <a:p>
            <a:pPr algn="just"/>
            <a:endParaRPr lang="fr-FR" sz="1600" b="1" dirty="0">
              <a:latin typeface="Verdana" panose="020B0604030504040204" pitchFamily="34" charset="0"/>
              <a:ea typeface="Verdana" panose="020B0604030504040204" pitchFamily="34" charset="0"/>
            </a:endParaRPr>
          </a:p>
          <a:p>
            <a:pPr marL="1200150" lvl="2" indent="-285750" algn="just">
              <a:buFont typeface="Arial" panose="020B0604020202020204" pitchFamily="34" charset="0"/>
              <a:buChar char="•"/>
            </a:pPr>
            <a:r>
              <a:rPr lang="fr-FR" sz="1600" b="1" u="sng" dirty="0">
                <a:latin typeface="Verdana" panose="020B0604030504040204" pitchFamily="34" charset="0"/>
                <a:ea typeface="Verdana" panose="020B0604030504040204" pitchFamily="34" charset="0"/>
              </a:rPr>
              <a:t>Adhésion pour les agents obligatoire </a:t>
            </a:r>
            <a:r>
              <a:rPr lang="fr-FR" sz="1600" dirty="0">
                <a:latin typeface="Verdana" panose="020B0604030504040204" pitchFamily="34" charset="0"/>
                <a:ea typeface="Verdana" panose="020B0604030504040204" pitchFamily="34" charset="0"/>
              </a:rPr>
              <a:t>en matière de prévoyance avec une participation employeur fixée à 50% de la cotisation </a:t>
            </a:r>
          </a:p>
          <a:p>
            <a:pPr marL="1200150" lvl="2" indent="-285750" algn="just">
              <a:buFont typeface="Arial" panose="020B0604020202020204" pitchFamily="34" charset="0"/>
              <a:buChar char="•"/>
            </a:pPr>
            <a:r>
              <a:rPr lang="fr-FR" sz="1600" dirty="0">
                <a:latin typeface="Verdana" panose="020B0604030504040204" pitchFamily="34" charset="0"/>
                <a:ea typeface="Verdana" panose="020B0604030504040204" pitchFamily="34" charset="0"/>
              </a:rPr>
              <a:t>Garanties minimales </a:t>
            </a:r>
          </a:p>
          <a:p>
            <a:pPr marL="1200150" lvl="2" indent="-285750" algn="just">
              <a:buFont typeface="Arial" panose="020B0604020202020204" pitchFamily="34" charset="0"/>
              <a:buChar char="•"/>
            </a:pPr>
            <a:r>
              <a:rPr lang="fr-FR" sz="1600" dirty="0">
                <a:latin typeface="Verdana" panose="020B0604030504040204" pitchFamily="34" charset="0"/>
                <a:ea typeface="Verdana" panose="020B0604030504040204" pitchFamily="34" charset="0"/>
              </a:rPr>
              <a:t>Fin du dispositif de labellisation en matière de prévoyance du fait de l’adhésion obligatoire </a:t>
            </a:r>
          </a:p>
          <a:p>
            <a:pPr marL="1200150" lvl="2" indent="-285750" algn="just">
              <a:buFont typeface="Arial" panose="020B0604020202020204" pitchFamily="34" charset="0"/>
              <a:buChar char="•"/>
            </a:pPr>
            <a:r>
              <a:rPr lang="fr-FR" sz="1600" dirty="0">
                <a:latin typeface="Verdana" panose="020B0604030504040204" pitchFamily="34" charset="0"/>
                <a:ea typeface="Verdana" panose="020B0604030504040204" pitchFamily="34" charset="0"/>
              </a:rPr>
              <a:t>Mise en place au plus tard au 1</a:t>
            </a:r>
            <a:r>
              <a:rPr lang="fr-FR" sz="1600" baseline="30000" dirty="0">
                <a:latin typeface="Verdana" panose="020B0604030504040204" pitchFamily="34" charset="0"/>
                <a:ea typeface="Verdana" panose="020B0604030504040204" pitchFamily="34" charset="0"/>
              </a:rPr>
              <a:t>er</a:t>
            </a:r>
            <a:r>
              <a:rPr lang="fr-FR" sz="1600" dirty="0">
                <a:latin typeface="Verdana" panose="020B0604030504040204" pitchFamily="34" charset="0"/>
                <a:ea typeface="Verdana" panose="020B0604030504040204" pitchFamily="34" charset="0"/>
              </a:rPr>
              <a:t> janvier 2029</a:t>
            </a:r>
          </a:p>
          <a:p>
            <a:pPr lvl="2" algn="just"/>
            <a:endParaRPr lang="fr-FR" sz="1600" dirty="0">
              <a:latin typeface="Verdana" panose="020B0604030504040204" pitchFamily="34" charset="0"/>
              <a:ea typeface="Verdana" panose="020B0604030504040204" pitchFamily="34" charset="0"/>
            </a:endParaRPr>
          </a:p>
          <a:p>
            <a:pPr lvl="2" algn="just"/>
            <a:r>
              <a:rPr lang="fr-FR" sz="1600" dirty="0">
                <a:latin typeface="Verdana" panose="020B0604030504040204" pitchFamily="34" charset="0"/>
                <a:ea typeface="Verdana" panose="020B0604030504040204" pitchFamily="34" charset="0"/>
              </a:rPr>
              <a:t> </a:t>
            </a:r>
          </a:p>
          <a:p>
            <a:pPr lvl="1"/>
            <a:r>
              <a:rPr lang="fr-FR" sz="1600" b="1" dirty="0">
                <a:latin typeface="Verdana" panose="020B0604030504040204" pitchFamily="34" charset="0"/>
                <a:ea typeface="Verdana" panose="020B0604030504040204" pitchFamily="34" charset="0"/>
              </a:rPr>
              <a:t>	Attente des décrets d’application permettant une mise en œuvre effective</a:t>
            </a:r>
          </a:p>
          <a:p>
            <a:pPr lvl="1"/>
            <a:r>
              <a:rPr lang="fr-FR" b="1" dirty="0"/>
              <a:t>         2 projets de décret inscrits à l’ODJ du CSFT du 27 mai 2026</a:t>
            </a:r>
            <a:endParaRPr lang="fr-FR" dirty="0"/>
          </a:p>
          <a:p>
            <a:pPr lvl="1"/>
            <a:endParaRPr lang="fr-FR" sz="1600" b="1" dirty="0">
              <a:latin typeface="Verdana" panose="020B0604030504040204" pitchFamily="34" charset="0"/>
              <a:ea typeface="Verdana" panose="020B0604030504040204" pitchFamily="34" charset="0"/>
            </a:endParaRPr>
          </a:p>
          <a:p>
            <a:endParaRPr lang="fr-FR" dirty="0"/>
          </a:p>
        </p:txBody>
      </p:sp>
      <p:pic>
        <p:nvPicPr>
          <p:cNvPr id="5" name="Picture 4" descr="Español en Paul Machy: diciembre 2015">
            <a:extLst>
              <a:ext uri="{FF2B5EF4-FFF2-40B4-BE49-F238E27FC236}">
                <a16:creationId xmlns:a16="http://schemas.microsoft.com/office/drawing/2014/main" id="{DED65427-9B13-B0DD-0D6F-7A30DB9D2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51" y="5150261"/>
            <a:ext cx="487963" cy="41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8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90679E5-D313-F12C-D8A1-27B6BEF2BD65}"/>
              </a:ext>
            </a:extLst>
          </p:cNvPr>
          <p:cNvSpPr>
            <a:spLocks noGrp="1"/>
          </p:cNvSpPr>
          <p:nvPr>
            <p:ph type="body" sz="quarter" idx="12"/>
          </p:nvPr>
        </p:nvSpPr>
        <p:spPr>
          <a:xfrm>
            <a:off x="2174240" y="3435242"/>
            <a:ext cx="7470731" cy="898195"/>
          </a:xfrm>
        </p:spPr>
        <p:txBody>
          <a:bodyPr/>
          <a:lstStyle/>
          <a:p>
            <a:r>
              <a:rPr lang="fr-FR" sz="2400" dirty="0">
                <a:latin typeface="Verdana" panose="020B0604030504040204" pitchFamily="34" charset="0"/>
                <a:ea typeface="Verdana" panose="020B0604030504040204" pitchFamily="34" charset="0"/>
              </a:rPr>
              <a:t>PROTECTION SOCIALE COMPLEMENTAIRE</a:t>
            </a:r>
          </a:p>
          <a:p>
            <a:r>
              <a:rPr lang="fr-FR" sz="2400" dirty="0">
                <a:latin typeface="Verdana" panose="020B0604030504040204" pitchFamily="34" charset="0"/>
                <a:ea typeface="Verdana" panose="020B0604030504040204" pitchFamily="34" charset="0"/>
              </a:rPr>
              <a:t>DE QUOI PARLE-T-ON?</a:t>
            </a:r>
          </a:p>
        </p:txBody>
      </p:sp>
      <p:cxnSp>
        <p:nvCxnSpPr>
          <p:cNvPr id="13" name="Connecteur droit 12">
            <a:extLst>
              <a:ext uri="{FF2B5EF4-FFF2-40B4-BE49-F238E27FC236}">
                <a16:creationId xmlns:a16="http://schemas.microsoft.com/office/drawing/2014/main" id="{8334FA6D-5087-7542-D40D-52F45FA17643}"/>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640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B965-8205-DDF0-5FC2-6F9E044F2C09}"/>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5946FC8A-804E-070C-8758-C5E706296F4F}"/>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A3615105-A426-674C-C7BB-2E666D2D8126}"/>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Deux champs d’intervention</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pic>
        <p:nvPicPr>
          <p:cNvPr id="2" name="Image 1">
            <a:extLst>
              <a:ext uri="{FF2B5EF4-FFF2-40B4-BE49-F238E27FC236}">
                <a16:creationId xmlns:a16="http://schemas.microsoft.com/office/drawing/2014/main" id="{8F7ACCD8-5FF7-7BA0-5019-B16C5E01592F}"/>
              </a:ext>
            </a:extLst>
          </p:cNvPr>
          <p:cNvPicPr>
            <a:picLocks noChangeAspect="1"/>
          </p:cNvPicPr>
          <p:nvPr/>
        </p:nvPicPr>
        <p:blipFill rotWithShape="1">
          <a:blip r:embed="rId2"/>
          <a:srcRect b="5959"/>
          <a:stretch/>
        </p:blipFill>
        <p:spPr>
          <a:xfrm>
            <a:off x="815248" y="1763990"/>
            <a:ext cx="1849120" cy="1738920"/>
          </a:xfrm>
          <a:prstGeom prst="rect">
            <a:avLst/>
          </a:prstGeom>
        </p:spPr>
      </p:pic>
      <p:pic>
        <p:nvPicPr>
          <p:cNvPr id="4" name="Image 3">
            <a:extLst>
              <a:ext uri="{FF2B5EF4-FFF2-40B4-BE49-F238E27FC236}">
                <a16:creationId xmlns:a16="http://schemas.microsoft.com/office/drawing/2014/main" id="{C0BB165E-4C7D-954F-E005-8842329624E0}"/>
              </a:ext>
            </a:extLst>
          </p:cNvPr>
          <p:cNvPicPr>
            <a:picLocks noChangeAspect="1"/>
          </p:cNvPicPr>
          <p:nvPr/>
        </p:nvPicPr>
        <p:blipFill>
          <a:blip r:embed="rId3"/>
          <a:stretch>
            <a:fillRect/>
          </a:stretch>
        </p:blipFill>
        <p:spPr>
          <a:xfrm>
            <a:off x="815248" y="4810301"/>
            <a:ext cx="1849120" cy="1516544"/>
          </a:xfrm>
          <a:prstGeom prst="rect">
            <a:avLst/>
          </a:prstGeom>
        </p:spPr>
      </p:pic>
      <p:sp>
        <p:nvSpPr>
          <p:cNvPr id="12" name="ZoneTexte 11">
            <a:extLst>
              <a:ext uri="{FF2B5EF4-FFF2-40B4-BE49-F238E27FC236}">
                <a16:creationId xmlns:a16="http://schemas.microsoft.com/office/drawing/2014/main" id="{943D8DE7-C402-14C7-1635-16FE696BF1EC}"/>
              </a:ext>
            </a:extLst>
          </p:cNvPr>
          <p:cNvSpPr txBox="1"/>
          <p:nvPr/>
        </p:nvSpPr>
        <p:spPr>
          <a:xfrm>
            <a:off x="492404" y="1340504"/>
            <a:ext cx="10180320" cy="6955750"/>
          </a:xfrm>
          <a:prstGeom prst="rect">
            <a:avLst/>
          </a:prstGeom>
          <a:noFill/>
        </p:spPr>
        <p:txBody>
          <a:bodyPr wrap="square" rtlCol="0">
            <a:spAutoFit/>
          </a:bodyPr>
          <a:lstStyle/>
          <a:p>
            <a:endParaRPr lang="fr-FR" sz="1600" dirty="0">
              <a:latin typeface="Montserrat" panose="00000500000000000000" pitchFamily="2" charset="0"/>
              <a:ea typeface="Verdana" panose="020B0604030504040204" pitchFamily="34" charset="0"/>
            </a:endParaRPr>
          </a:p>
          <a:p>
            <a:endParaRPr lang="fr-FR" sz="1600" b="1" dirty="0">
              <a:latin typeface="Montserrat" panose="00000500000000000000" pitchFamily="2" charset="0"/>
              <a:ea typeface="Verdana" panose="020B0604030504040204" pitchFamily="34" charset="0"/>
            </a:endParaRPr>
          </a:p>
          <a:p>
            <a:endParaRPr lang="fr-FR" sz="1600" b="1" dirty="0">
              <a:latin typeface="Montserrat" panose="00000500000000000000" pitchFamily="2" charset="0"/>
              <a:ea typeface="Verdana" panose="020B0604030504040204" pitchFamily="34" charset="0"/>
            </a:endParaRPr>
          </a:p>
          <a:p>
            <a:pPr marL="3486150" lvl="7" indent="-285750">
              <a:buFont typeface="Arial" panose="020B0604020202020204" pitchFamily="34" charset="0"/>
              <a:buChar char="•"/>
            </a:pPr>
            <a:r>
              <a:rPr lang="fr-FR" sz="2400" b="1" dirty="0">
                <a:latin typeface="Montserrat" panose="00000500000000000000" pitchFamily="2" charset="0"/>
                <a:ea typeface="Verdana" panose="020B0604030504040204" pitchFamily="34" charset="0"/>
              </a:rPr>
              <a:t>La prévoyance </a:t>
            </a:r>
            <a:r>
              <a:rPr lang="fr-FR" sz="1600" dirty="0">
                <a:latin typeface="Montserrat" panose="00000500000000000000" pitchFamily="2" charset="0"/>
                <a:ea typeface="Verdana" panose="020B0604030504040204" pitchFamily="34" charset="0"/>
              </a:rPr>
              <a:t>: </a:t>
            </a:r>
            <a:r>
              <a:rPr lang="fr-FR" sz="1800" dirty="0">
                <a:latin typeface="Montserrat" panose="00000500000000000000" pitchFamily="2" charset="0"/>
                <a:ea typeface="Verdana" panose="020B0604030504040204" pitchFamily="34" charset="0"/>
              </a:rPr>
              <a:t>assure </a:t>
            </a:r>
            <a:r>
              <a:rPr lang="fr-FR" sz="1800" b="1" u="sng" dirty="0">
                <a:latin typeface="Montserrat" panose="00000500000000000000" pitchFamily="2" charset="0"/>
                <a:ea typeface="Verdana" panose="020B0604030504040204" pitchFamily="34" charset="0"/>
              </a:rPr>
              <a:t>un maintien de rémunération</a:t>
            </a:r>
            <a:r>
              <a:rPr lang="fr-FR" sz="1800" dirty="0">
                <a:latin typeface="Montserrat" panose="00000500000000000000" pitchFamily="2" charset="0"/>
                <a:ea typeface="Verdana" panose="020B0604030504040204" pitchFamily="34" charset="0"/>
              </a:rPr>
              <a:t> durant les absences pour raison de santé. </a:t>
            </a:r>
          </a:p>
          <a:p>
            <a:pPr lvl="7"/>
            <a:r>
              <a:rPr lang="fr-FR" sz="1600" dirty="0">
                <a:latin typeface="Montserrat" panose="00000500000000000000" pitchFamily="2" charset="0"/>
                <a:ea typeface="Verdana" panose="020B0604030504040204" pitchFamily="34" charset="0"/>
              </a:rPr>
              <a:t>			</a:t>
            </a:r>
          </a:p>
          <a:p>
            <a:pPr lvl="7"/>
            <a:endParaRPr lang="fr-FR" sz="1600" dirty="0">
              <a:latin typeface="Montserrat" panose="00000500000000000000" pitchFamily="2" charset="0"/>
              <a:ea typeface="Verdana" panose="020B0604030504040204" pitchFamily="34" charset="0"/>
            </a:endParaRPr>
          </a:p>
          <a:p>
            <a:pPr lvl="7"/>
            <a:r>
              <a:rPr lang="fr-FR" sz="1600" dirty="0">
                <a:latin typeface="Montserrat" panose="00000500000000000000" pitchFamily="2" charset="0"/>
                <a:ea typeface="Verdana" panose="020B0604030504040204" pitchFamily="34" charset="0"/>
              </a:rPr>
              <a:t>			</a:t>
            </a:r>
            <a:r>
              <a:rPr lang="fr-FR" sz="1600" dirty="0">
                <a:highlight>
                  <a:srgbClr val="FFFF00"/>
                </a:highlight>
                <a:latin typeface="Montserrat" panose="00000500000000000000" pitchFamily="2" charset="0"/>
                <a:ea typeface="Verdana" panose="020B0604030504040204" pitchFamily="34" charset="0"/>
              </a:rPr>
              <a:t>Couverture exclusive de l’agent</a:t>
            </a:r>
          </a:p>
          <a:p>
            <a:pPr lvl="7"/>
            <a:endParaRPr lang="fr-FR" sz="1600" dirty="0">
              <a:highlight>
                <a:srgbClr val="FFFF00"/>
              </a:highlight>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marL="285750" lvl="8" indent="-285750">
              <a:buFont typeface="Wingdings" panose="05000000000000000000" pitchFamily="2" charset="2"/>
              <a:buChar char="è"/>
            </a:pPr>
            <a:r>
              <a:rPr lang="fr-FR" sz="1600" b="1" dirty="0">
                <a:latin typeface="Montserrat" panose="00000500000000000000" pitchFamily="2" charset="0"/>
                <a:ea typeface="Verdana" panose="020B0604030504040204" pitchFamily="34" charset="0"/>
              </a:rPr>
              <a:t>Participation obligatoire à compter du </a:t>
            </a:r>
            <a:r>
              <a:rPr lang="fr-FR" sz="2000" b="1" dirty="0">
                <a:latin typeface="Montserrat" panose="00000500000000000000" pitchFamily="2" charset="0"/>
                <a:ea typeface="Verdana" panose="020B0604030504040204" pitchFamily="34" charset="0"/>
              </a:rPr>
              <a:t>1</a:t>
            </a:r>
            <a:r>
              <a:rPr lang="fr-FR" sz="2000" b="1" baseline="30000" dirty="0">
                <a:latin typeface="Montserrat" panose="00000500000000000000" pitchFamily="2" charset="0"/>
                <a:ea typeface="Verdana" panose="020B0604030504040204" pitchFamily="34" charset="0"/>
              </a:rPr>
              <a:t>er</a:t>
            </a:r>
            <a:r>
              <a:rPr lang="fr-FR" sz="2000" b="1" dirty="0">
                <a:latin typeface="Montserrat" panose="00000500000000000000" pitchFamily="2" charset="0"/>
                <a:ea typeface="Verdana" panose="020B0604030504040204" pitchFamily="34" charset="0"/>
              </a:rPr>
              <a:t> janvier 2025</a:t>
            </a:r>
          </a:p>
          <a:p>
            <a:pPr lvl="7"/>
            <a:r>
              <a:rPr lang="fr-FR" sz="1600" dirty="0">
                <a:latin typeface="Montserrat" panose="00000500000000000000" pitchFamily="2" charset="0"/>
                <a:ea typeface="Verdana" panose="020B0604030504040204" pitchFamily="34" charset="0"/>
              </a:rPr>
              <a:t>		</a:t>
            </a:r>
          </a:p>
          <a:p>
            <a:pPr lvl="7"/>
            <a:endParaRPr lang="fr-FR" sz="1600" b="1" u="sng" dirty="0">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lvl="7"/>
            <a:endParaRPr lang="fr-FR" sz="1600" b="1" u="sng" dirty="0">
              <a:latin typeface="Montserrat" panose="00000500000000000000" pitchFamily="2" charset="0"/>
              <a:ea typeface="Verdana" panose="020B0604030504040204" pitchFamily="34" charset="0"/>
            </a:endParaRPr>
          </a:p>
          <a:p>
            <a:pPr marL="3486150" lvl="7" indent="-285750">
              <a:buFont typeface="Arial" panose="020B0604020202020204" pitchFamily="34" charset="0"/>
              <a:buChar char="•"/>
            </a:pPr>
            <a:r>
              <a:rPr lang="fr-FR" sz="2400" b="1" dirty="0">
                <a:latin typeface="Montserrat" panose="00000500000000000000" pitchFamily="2" charset="0"/>
                <a:ea typeface="Verdana" panose="020B0604030504040204" pitchFamily="34" charset="0"/>
              </a:rPr>
              <a:t>La mutuelle </a:t>
            </a:r>
            <a:r>
              <a:rPr lang="fr-FR" sz="2400" dirty="0">
                <a:latin typeface="Montserrat" panose="00000500000000000000" pitchFamily="2" charset="0"/>
                <a:ea typeface="Verdana" panose="020B0604030504040204" pitchFamily="34" charset="0"/>
              </a:rPr>
              <a:t>: </a:t>
            </a:r>
            <a:r>
              <a:rPr lang="fr-FR" sz="1800" dirty="0">
                <a:latin typeface="Montserrat" panose="00000500000000000000" pitchFamily="2" charset="0"/>
                <a:ea typeface="Verdana" panose="020B0604030504040204" pitchFamily="34" charset="0"/>
              </a:rPr>
              <a:t>couvre le </a:t>
            </a:r>
            <a:r>
              <a:rPr lang="fr-FR" sz="1800" b="1" u="sng" dirty="0">
                <a:latin typeface="Montserrat" panose="00000500000000000000" pitchFamily="2" charset="0"/>
                <a:ea typeface="Verdana" panose="020B0604030504040204" pitchFamily="34" charset="0"/>
              </a:rPr>
              <a:t>remboursement des frais de santé </a:t>
            </a:r>
            <a:r>
              <a:rPr lang="fr-FR" sz="1800" dirty="0">
                <a:latin typeface="Montserrat" panose="00000500000000000000" pitchFamily="2" charset="0"/>
                <a:ea typeface="Verdana" panose="020B0604030504040204" pitchFamily="34" charset="0"/>
              </a:rPr>
              <a:t>non pris en charge par le régime général de santé. </a:t>
            </a:r>
          </a:p>
          <a:p>
            <a:pPr marL="3486150" lvl="7" indent="-285750">
              <a:buFont typeface="Arial" panose="020B0604020202020204" pitchFamily="34" charset="0"/>
              <a:buChar char="•"/>
            </a:pPr>
            <a:endParaRPr lang="fr-FR" sz="1600" dirty="0">
              <a:latin typeface="Montserrat" panose="00000500000000000000" pitchFamily="2" charset="0"/>
              <a:ea typeface="Verdana" panose="020B0604030504040204" pitchFamily="34" charset="0"/>
            </a:endParaRPr>
          </a:p>
          <a:p>
            <a:pPr lvl="7"/>
            <a:r>
              <a:rPr lang="fr-FR" sz="1600" dirty="0">
                <a:latin typeface="Montserrat" panose="00000500000000000000" pitchFamily="2" charset="0"/>
                <a:ea typeface="Verdana" panose="020B0604030504040204" pitchFamily="34" charset="0"/>
              </a:rPr>
              <a:t>    			</a:t>
            </a:r>
            <a:r>
              <a:rPr lang="fr-FR" sz="1600" dirty="0">
                <a:highlight>
                  <a:srgbClr val="FFFF00"/>
                </a:highlight>
                <a:latin typeface="Montserrat" panose="00000500000000000000" pitchFamily="2" charset="0"/>
                <a:ea typeface="Verdana" panose="020B0604030504040204" pitchFamily="34" charset="0"/>
              </a:rPr>
              <a:t>Peut couvrir l’agent mais également sa famille</a:t>
            </a:r>
          </a:p>
          <a:p>
            <a:pPr marL="285750" lvl="7" indent="-285750">
              <a:buFont typeface="Wingdings" panose="05000000000000000000" pitchFamily="2" charset="2"/>
              <a:buChar char="è"/>
            </a:pPr>
            <a:endParaRPr lang="fr-FR" sz="1600" b="1" dirty="0">
              <a:latin typeface="Montserrat" panose="00000500000000000000" pitchFamily="2" charset="0"/>
              <a:ea typeface="Verdana" panose="020B0604030504040204" pitchFamily="34" charset="0"/>
            </a:endParaRPr>
          </a:p>
          <a:p>
            <a:pPr marL="285750" lvl="7" indent="-285750">
              <a:buFont typeface="Wingdings" panose="05000000000000000000" pitchFamily="2" charset="2"/>
              <a:buChar char="è"/>
            </a:pPr>
            <a:r>
              <a:rPr lang="fr-FR" sz="1600" b="1" dirty="0">
                <a:latin typeface="Montserrat" panose="00000500000000000000" pitchFamily="2" charset="0"/>
                <a:ea typeface="Verdana" panose="020B0604030504040204" pitchFamily="34" charset="0"/>
              </a:rPr>
              <a:t>Participation obligatoire à compter du </a:t>
            </a:r>
            <a:r>
              <a:rPr lang="fr-FR" sz="2000" b="1" dirty="0">
                <a:latin typeface="Montserrat" panose="00000500000000000000" pitchFamily="2" charset="0"/>
                <a:ea typeface="Verdana" panose="020B0604030504040204" pitchFamily="34" charset="0"/>
              </a:rPr>
              <a:t>1</a:t>
            </a:r>
            <a:r>
              <a:rPr lang="fr-FR" sz="2000" b="1" baseline="30000" dirty="0">
                <a:latin typeface="Montserrat" panose="00000500000000000000" pitchFamily="2" charset="0"/>
                <a:ea typeface="Verdana" panose="020B0604030504040204" pitchFamily="34" charset="0"/>
              </a:rPr>
              <a:t>er</a:t>
            </a:r>
            <a:r>
              <a:rPr lang="fr-FR" sz="2000" b="1" dirty="0">
                <a:latin typeface="Montserrat" panose="00000500000000000000" pitchFamily="2" charset="0"/>
                <a:ea typeface="Verdana" panose="020B0604030504040204" pitchFamily="34" charset="0"/>
              </a:rPr>
              <a:t> janvier 2026</a:t>
            </a:r>
          </a:p>
          <a:p>
            <a:pPr lvl="7"/>
            <a:endParaRPr lang="fr-FR" sz="1600" b="1" u="sng" dirty="0">
              <a:latin typeface="Montserrat" panose="00000500000000000000" pitchFamily="2" charset="0"/>
              <a:ea typeface="Verdana" panose="020B0604030504040204" pitchFamily="34" charset="0"/>
            </a:endParaRPr>
          </a:p>
          <a:p>
            <a:endParaRPr lang="fr-FR" sz="1600" dirty="0">
              <a:latin typeface="Montserrat" panose="00000500000000000000" pitchFamily="2" charset="0"/>
              <a:ea typeface="Verdana" panose="020B0604030504040204" pitchFamily="34" charset="0"/>
            </a:endParaRPr>
          </a:p>
          <a:p>
            <a:endParaRPr lang="fr-FR" sz="1600" dirty="0">
              <a:latin typeface="Montserrat" panose="00000500000000000000" pitchFamily="2" charset="0"/>
              <a:ea typeface="Verdana" panose="020B0604030504040204" pitchFamily="34" charset="0"/>
            </a:endParaRPr>
          </a:p>
          <a:p>
            <a:r>
              <a:rPr lang="fr-FR" sz="1600" dirty="0">
                <a:latin typeface="Montserrat" panose="00000500000000000000" pitchFamily="2" charset="0"/>
                <a:ea typeface="Verdana" panose="020B0604030504040204" pitchFamily="34" charset="0"/>
              </a:rPr>
              <a:t>		</a:t>
            </a:r>
          </a:p>
        </p:txBody>
      </p:sp>
    </p:spTree>
    <p:extLst>
      <p:ext uri="{BB962C8B-B14F-4D97-AF65-F5344CB8AC3E}">
        <p14:creationId xmlns:p14="http://schemas.microsoft.com/office/powerpoint/2010/main" val="70347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209D4-4565-A614-A7AD-82883FDF9B1D}"/>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FD547422-CB39-2695-2B5E-A5C953127B47}"/>
              </a:ext>
            </a:extLst>
          </p:cNvPr>
          <p:cNvSpPr/>
          <p:nvPr/>
        </p:nvSpPr>
        <p:spPr>
          <a:xfrm>
            <a:off x="613951" y="481095"/>
            <a:ext cx="6122130" cy="280905"/>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F5F1AACD-CCB7-E12E-B283-FF1BB1238ACE}"/>
              </a:ext>
            </a:extLst>
          </p:cNvPr>
          <p:cNvSpPr txBox="1"/>
          <p:nvPr/>
        </p:nvSpPr>
        <p:spPr>
          <a:xfrm>
            <a:off x="495485" y="145428"/>
            <a:ext cx="648443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800" b="1" dirty="0">
                <a:latin typeface="Tahoma" panose="020B0604030504040204" pitchFamily="34" charset="0"/>
                <a:ea typeface="Tahoma" panose="020B0604030504040204" pitchFamily="34" charset="0"/>
                <a:cs typeface="Tahoma" panose="020B0604030504040204" pitchFamily="34" charset="0"/>
                <a:sym typeface="Montserrat ExtraBold"/>
              </a:rPr>
              <a:t>LES DISPOSITIFS</a:t>
            </a:r>
            <a:endParaRPr sz="2800" b="1" dirty="0">
              <a:latin typeface="Tahoma" panose="020B0604030504040204" pitchFamily="34" charset="0"/>
              <a:ea typeface="Tahoma" panose="020B0604030504040204" pitchFamily="34" charset="0"/>
              <a:cs typeface="Tahoma" panose="020B0604030504040204" pitchFamily="34" charset="0"/>
              <a:sym typeface="Montserrat ExtraBold"/>
            </a:endParaRPr>
          </a:p>
        </p:txBody>
      </p:sp>
      <p:sp>
        <p:nvSpPr>
          <p:cNvPr id="4" name="Rectangle 3">
            <a:extLst>
              <a:ext uri="{FF2B5EF4-FFF2-40B4-BE49-F238E27FC236}">
                <a16:creationId xmlns:a16="http://schemas.microsoft.com/office/drawing/2014/main" id="{13A83CAB-E60E-DDA7-EE25-174DB6466B79}"/>
              </a:ext>
            </a:extLst>
          </p:cNvPr>
          <p:cNvSpPr/>
          <p:nvPr/>
        </p:nvSpPr>
        <p:spPr>
          <a:xfrm>
            <a:off x="282633" y="1853738"/>
            <a:ext cx="3150523" cy="49543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585DFC49-AC77-2CDD-5119-4B11676FC33F}"/>
              </a:ext>
            </a:extLst>
          </p:cNvPr>
          <p:cNvSpPr/>
          <p:nvPr/>
        </p:nvSpPr>
        <p:spPr>
          <a:xfrm>
            <a:off x="3675016" y="1853738"/>
            <a:ext cx="3150523" cy="34419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7" name="Rectangle 6">
            <a:extLst>
              <a:ext uri="{FF2B5EF4-FFF2-40B4-BE49-F238E27FC236}">
                <a16:creationId xmlns:a16="http://schemas.microsoft.com/office/drawing/2014/main" id="{191132AE-483F-2F5A-A6EC-6714A2C1EEF1}"/>
              </a:ext>
            </a:extLst>
          </p:cNvPr>
          <p:cNvSpPr/>
          <p:nvPr/>
        </p:nvSpPr>
        <p:spPr>
          <a:xfrm>
            <a:off x="7067399" y="1853738"/>
            <a:ext cx="3150523" cy="34419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8" name="ZoneTexte 7">
            <a:extLst>
              <a:ext uri="{FF2B5EF4-FFF2-40B4-BE49-F238E27FC236}">
                <a16:creationId xmlns:a16="http://schemas.microsoft.com/office/drawing/2014/main" id="{0D4DD7C9-030F-6431-ABAD-F14DAD149189}"/>
              </a:ext>
            </a:extLst>
          </p:cNvPr>
          <p:cNvSpPr txBox="1"/>
          <p:nvPr/>
        </p:nvSpPr>
        <p:spPr>
          <a:xfrm>
            <a:off x="410966" y="2094807"/>
            <a:ext cx="3022190" cy="4770537"/>
          </a:xfrm>
          <a:prstGeom prst="rect">
            <a:avLst/>
          </a:prstGeom>
          <a:noFill/>
        </p:spPr>
        <p:txBody>
          <a:bodyPr wrap="square" rtlCol="0">
            <a:spAutoFit/>
          </a:bodyPr>
          <a:lstStyle/>
          <a:p>
            <a:pPr algn="ctr"/>
            <a:r>
              <a:rPr lang="fr-FR" sz="1600" b="1" u="sng" dirty="0">
                <a:latin typeface="Verdana" panose="020B0604030504040204" pitchFamily="34" charset="0"/>
                <a:ea typeface="Verdana" panose="020B0604030504040204" pitchFamily="34" charset="0"/>
              </a:rPr>
              <a:t>La labellisation</a:t>
            </a:r>
            <a:r>
              <a:rPr lang="fr-FR" sz="1600" dirty="0">
                <a:latin typeface="Verdana" panose="020B0604030504040204" pitchFamily="34" charset="0"/>
                <a:ea typeface="Verdana" panose="020B0604030504040204" pitchFamily="34" charset="0"/>
              </a:rPr>
              <a:t>: </a:t>
            </a:r>
          </a:p>
          <a:p>
            <a:pPr algn="ctr"/>
            <a:endParaRPr lang="fr-FR" sz="1600" dirty="0">
              <a:latin typeface="Verdana" panose="020B0604030504040204" pitchFamily="34" charset="0"/>
              <a:ea typeface="Verdana" panose="020B0604030504040204" pitchFamily="34" charset="0"/>
            </a:endParaRPr>
          </a:p>
          <a:p>
            <a:pPr algn="ctr"/>
            <a:r>
              <a:rPr lang="fr-FR" sz="1600" dirty="0">
                <a:latin typeface="Verdana" panose="020B0604030504040204" pitchFamily="34" charset="0"/>
                <a:ea typeface="Verdana" panose="020B0604030504040204" pitchFamily="34" charset="0"/>
              </a:rPr>
              <a:t>Souscription </a:t>
            </a:r>
            <a:r>
              <a:rPr lang="fr-FR" sz="1600" b="1" u="sng" dirty="0">
                <a:latin typeface="Verdana" panose="020B0604030504040204" pitchFamily="34" charset="0"/>
                <a:ea typeface="Verdana" panose="020B0604030504040204" pitchFamily="34" charset="0"/>
              </a:rPr>
              <a:t>au choix de l’agent</a:t>
            </a:r>
            <a:r>
              <a:rPr lang="fr-FR" sz="1600" dirty="0">
                <a:latin typeface="Verdana" panose="020B0604030504040204" pitchFamily="34" charset="0"/>
                <a:ea typeface="Verdana" panose="020B0604030504040204" pitchFamily="34" charset="0"/>
              </a:rPr>
              <a:t> d’un contrat labellisé pour bénéficier de la participation employeur  </a:t>
            </a:r>
          </a:p>
          <a:p>
            <a:endParaRPr lang="fr-FR" sz="1600" dirty="0">
              <a:latin typeface="Verdana" panose="020B0604030504040204" pitchFamily="34" charset="0"/>
              <a:ea typeface="Verdana" panose="020B0604030504040204" pitchFamily="34" charset="0"/>
            </a:endParaRPr>
          </a:p>
          <a:p>
            <a:r>
              <a:rPr lang="fr-FR" sz="1600" dirty="0">
                <a:latin typeface="Verdana" panose="020B0604030504040204" pitchFamily="34" charset="0"/>
                <a:ea typeface="Verdana" panose="020B0604030504040204" pitchFamily="34" charset="0"/>
              </a:rPr>
              <a:t>Le contrat doit être au nom de l’agent pour percevoir la participation employeur </a:t>
            </a:r>
          </a:p>
          <a:p>
            <a:endParaRPr lang="fr-FR" sz="1600" dirty="0">
              <a:latin typeface="Verdana" panose="020B0604030504040204" pitchFamily="34" charset="0"/>
              <a:ea typeface="Verdana" panose="020B0604030504040204" pitchFamily="34" charset="0"/>
            </a:endParaRPr>
          </a:p>
          <a:p>
            <a:pPr algn="just"/>
            <a:r>
              <a:rPr lang="fr-FR" sz="1600" dirty="0">
                <a:latin typeface="Verdana" panose="020B0604030504040204" pitchFamily="34" charset="0"/>
                <a:ea typeface="Verdana" panose="020B0604030504040204" pitchFamily="34" charset="0"/>
              </a:rPr>
              <a:t>	La loi du 22/12/2025 prévoit une obligation d’adhésion pour les agents en matière de prévoyance au plus tard au 1</a:t>
            </a:r>
            <a:r>
              <a:rPr lang="fr-FR" sz="1600" baseline="30000" dirty="0">
                <a:latin typeface="Verdana" panose="020B0604030504040204" pitchFamily="34" charset="0"/>
                <a:ea typeface="Verdana" panose="020B0604030504040204" pitchFamily="34" charset="0"/>
              </a:rPr>
              <a:t>er</a:t>
            </a:r>
            <a:r>
              <a:rPr lang="fr-FR" sz="1600" dirty="0">
                <a:latin typeface="Verdana" panose="020B0604030504040204" pitchFamily="34" charset="0"/>
                <a:ea typeface="Verdana" panose="020B0604030504040204" pitchFamily="34" charset="0"/>
              </a:rPr>
              <a:t> janvier 2029. </a:t>
            </a:r>
          </a:p>
          <a:p>
            <a:pPr algn="just"/>
            <a:r>
              <a:rPr lang="fr-FR" sz="1600" dirty="0">
                <a:latin typeface="Verdana" panose="020B0604030504040204" pitchFamily="34" charset="0"/>
                <a:ea typeface="Verdana" panose="020B0604030504040204" pitchFamily="34" charset="0"/>
              </a:rPr>
              <a:t>Dispositif possible en matière de santé </a:t>
            </a:r>
          </a:p>
        </p:txBody>
      </p:sp>
      <p:sp>
        <p:nvSpPr>
          <p:cNvPr id="9" name="ZoneTexte 8">
            <a:extLst>
              <a:ext uri="{FF2B5EF4-FFF2-40B4-BE49-F238E27FC236}">
                <a16:creationId xmlns:a16="http://schemas.microsoft.com/office/drawing/2014/main" id="{27FDA709-50E8-333B-3E84-08EB6744D087}"/>
              </a:ext>
            </a:extLst>
          </p:cNvPr>
          <p:cNvSpPr txBox="1"/>
          <p:nvPr/>
        </p:nvSpPr>
        <p:spPr>
          <a:xfrm>
            <a:off x="3807229" y="2094807"/>
            <a:ext cx="2928852" cy="3077766"/>
          </a:xfrm>
          <a:prstGeom prst="rect">
            <a:avLst/>
          </a:prstGeom>
          <a:noFill/>
        </p:spPr>
        <p:txBody>
          <a:bodyPr wrap="square" rtlCol="0">
            <a:spAutoFit/>
          </a:bodyPr>
          <a:lstStyle/>
          <a:p>
            <a:pPr algn="ctr"/>
            <a:r>
              <a:rPr lang="fr-FR" sz="1600" b="1" u="sng" dirty="0">
                <a:latin typeface="Verdana" panose="020B0604030504040204" pitchFamily="34" charset="0"/>
                <a:ea typeface="Verdana" panose="020B0604030504040204" pitchFamily="34" charset="0"/>
              </a:rPr>
              <a:t>La convention de </a:t>
            </a:r>
            <a:r>
              <a:rPr lang="fr-FR" sz="1600" b="1" u="sng" dirty="0" err="1">
                <a:latin typeface="Verdana" panose="020B0604030504040204" pitchFamily="34" charset="0"/>
                <a:ea typeface="Verdana" panose="020B0604030504040204" pitchFamily="34" charset="0"/>
              </a:rPr>
              <a:t>particiation</a:t>
            </a:r>
            <a:r>
              <a:rPr lang="fr-FR" sz="1600" b="1" u="sng" dirty="0">
                <a:latin typeface="Verdana" panose="020B0604030504040204" pitchFamily="34" charset="0"/>
                <a:ea typeface="Verdana" panose="020B0604030504040204" pitchFamily="34" charset="0"/>
              </a:rPr>
              <a:t> individuelle:</a:t>
            </a:r>
          </a:p>
          <a:p>
            <a:pPr algn="ctr"/>
            <a:endParaRPr lang="fr-FR" sz="1600" dirty="0">
              <a:latin typeface="Verdana" panose="020B0604030504040204" pitchFamily="34" charset="0"/>
              <a:ea typeface="Verdana" panose="020B0604030504040204" pitchFamily="34" charset="0"/>
            </a:endParaRPr>
          </a:p>
          <a:p>
            <a:pPr algn="ctr"/>
            <a:r>
              <a:rPr lang="fr-FR" sz="1600" dirty="0">
                <a:latin typeface="Verdana" panose="020B0604030504040204" pitchFamily="34" charset="0"/>
                <a:ea typeface="Verdana" panose="020B0604030504040204" pitchFamily="34" charset="0"/>
              </a:rPr>
              <a:t>L’autorité territoriale ou un groupement de collectivités lance une procédure de mise en concurrence pour la mise en place de contrats de prévoyance et/ ou santé </a:t>
            </a:r>
          </a:p>
          <a:p>
            <a:endParaRPr lang="fr-FR" dirty="0"/>
          </a:p>
        </p:txBody>
      </p:sp>
      <p:sp>
        <p:nvSpPr>
          <p:cNvPr id="10" name="ZoneTexte 9">
            <a:extLst>
              <a:ext uri="{FF2B5EF4-FFF2-40B4-BE49-F238E27FC236}">
                <a16:creationId xmlns:a16="http://schemas.microsoft.com/office/drawing/2014/main" id="{68A3D37C-F54E-6F9E-7719-A526A6D0D261}"/>
              </a:ext>
            </a:extLst>
          </p:cNvPr>
          <p:cNvSpPr txBox="1"/>
          <p:nvPr/>
        </p:nvSpPr>
        <p:spPr>
          <a:xfrm>
            <a:off x="7190509" y="2036618"/>
            <a:ext cx="2951018" cy="2831544"/>
          </a:xfrm>
          <a:prstGeom prst="rect">
            <a:avLst/>
          </a:prstGeom>
          <a:noFill/>
        </p:spPr>
        <p:txBody>
          <a:bodyPr wrap="square" rtlCol="0">
            <a:spAutoFit/>
          </a:bodyPr>
          <a:lstStyle/>
          <a:p>
            <a:pPr algn="ctr"/>
            <a:r>
              <a:rPr lang="fr-FR" sz="1600" b="1" u="sng" dirty="0">
                <a:latin typeface="Verdana" panose="020B0604030504040204" pitchFamily="34" charset="0"/>
                <a:ea typeface="Verdana" panose="020B0604030504040204" pitchFamily="34" charset="0"/>
              </a:rPr>
              <a:t>La convention de participation portée par le Centre de gestion:</a:t>
            </a:r>
          </a:p>
          <a:p>
            <a:pPr algn="ctr"/>
            <a:endParaRPr lang="fr-FR" sz="1600" dirty="0">
              <a:latin typeface="Verdana" panose="020B0604030504040204" pitchFamily="34" charset="0"/>
              <a:ea typeface="Verdana" panose="020B0604030504040204" pitchFamily="34" charset="0"/>
            </a:endParaRPr>
          </a:p>
          <a:p>
            <a:pPr algn="ctr"/>
            <a:r>
              <a:rPr lang="fr-FR" sz="1600" dirty="0">
                <a:latin typeface="Verdana" panose="020B0604030504040204" pitchFamily="34" charset="0"/>
                <a:ea typeface="Verdana" panose="020B0604030504040204" pitchFamily="34" charset="0"/>
              </a:rPr>
              <a:t>La collectivité adhère aux conventions de participation conclues par le Centre de gestion après des procédures de mise en concurrence</a:t>
            </a:r>
          </a:p>
          <a:p>
            <a:endParaRPr lang="fr-FR" dirty="0"/>
          </a:p>
        </p:txBody>
      </p:sp>
      <p:pic>
        <p:nvPicPr>
          <p:cNvPr id="11" name="Picture 4" descr="Español en Paul Machy: diciembre 2015">
            <a:extLst>
              <a:ext uri="{FF2B5EF4-FFF2-40B4-BE49-F238E27FC236}">
                <a16:creationId xmlns:a16="http://schemas.microsoft.com/office/drawing/2014/main" id="{A5873460-96B7-6155-B28A-40F5117C4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91" y="4621941"/>
            <a:ext cx="445853" cy="3767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19A636F-8B2D-25B7-DD8B-7E164135A2B3}"/>
              </a:ext>
            </a:extLst>
          </p:cNvPr>
          <p:cNvSpPr/>
          <p:nvPr/>
        </p:nvSpPr>
        <p:spPr>
          <a:xfrm>
            <a:off x="3599411" y="5793971"/>
            <a:ext cx="6999316" cy="154616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E91972C-70AF-7A16-F019-6B990ADB77E7}"/>
              </a:ext>
            </a:extLst>
          </p:cNvPr>
          <p:cNvSpPr txBox="1"/>
          <p:nvPr/>
        </p:nvSpPr>
        <p:spPr>
          <a:xfrm>
            <a:off x="3737702" y="5793971"/>
            <a:ext cx="6761273" cy="1384995"/>
          </a:xfrm>
          <a:prstGeom prst="rect">
            <a:avLst/>
          </a:prstGeom>
          <a:noFill/>
        </p:spPr>
        <p:txBody>
          <a:bodyPr wrap="square" rtlCol="0">
            <a:spAutoFit/>
          </a:bodyPr>
          <a:lstStyle/>
          <a:p>
            <a:pPr algn="just"/>
            <a:r>
              <a:rPr lang="fr-FR" sz="1400" b="1" dirty="0">
                <a:latin typeface="Verdana" panose="020B0604030504040204" pitchFamily="34" charset="0"/>
                <a:ea typeface="Verdana" panose="020B0604030504040204" pitchFamily="34" charset="0"/>
              </a:rPr>
              <a:t>Possibilité de prévoir le même dispositif pour les deux risques ou un dispositif par risque:</a:t>
            </a:r>
          </a:p>
          <a:p>
            <a:pPr algn="just"/>
            <a:r>
              <a:rPr lang="fr-FR" sz="1400" dirty="0">
                <a:latin typeface="Verdana" panose="020B0604030504040204" pitchFamily="34" charset="0"/>
                <a:ea typeface="Verdana" panose="020B0604030504040204" pitchFamily="34" charset="0"/>
              </a:rPr>
              <a:t>Exemples:</a:t>
            </a:r>
          </a:p>
          <a:p>
            <a:pPr marL="342900" indent="-342900" algn="just">
              <a:buFont typeface="+mj-lt"/>
              <a:buAutoNum type="arabicPeriod"/>
            </a:pPr>
            <a:r>
              <a:rPr lang="fr-FR" sz="1400" dirty="0">
                <a:latin typeface="Verdana" panose="020B0604030504040204" pitchFamily="34" charset="0"/>
                <a:ea typeface="Verdana" panose="020B0604030504040204" pitchFamily="34" charset="0"/>
              </a:rPr>
              <a:t>labellisation pour la santé, convention de participation pour la prévoyance </a:t>
            </a:r>
          </a:p>
          <a:p>
            <a:pPr marL="342900" indent="-342900" algn="just">
              <a:buFont typeface="+mj-lt"/>
              <a:buAutoNum type="arabicPeriod"/>
            </a:pPr>
            <a:r>
              <a:rPr lang="fr-FR" sz="1400" dirty="0">
                <a:latin typeface="Verdana" panose="020B0604030504040204" pitchFamily="34" charset="0"/>
                <a:ea typeface="Verdana" panose="020B0604030504040204" pitchFamily="34" charset="0"/>
              </a:rPr>
              <a:t>pour les deux risques ---</a:t>
            </a:r>
            <a:r>
              <a:rPr lang="fr-FR" sz="1400" dirty="0">
                <a:latin typeface="Verdana" panose="020B0604030504040204" pitchFamily="34" charset="0"/>
                <a:ea typeface="Verdana" panose="020B0604030504040204" pitchFamily="34" charset="0"/>
                <a:sym typeface="Wingdings" panose="05000000000000000000" pitchFamily="2" charset="2"/>
              </a:rPr>
              <a:t> convention de participation</a:t>
            </a:r>
            <a:endParaRPr lang="fr-FR"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892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33E94-FF71-DBF6-1168-7D7727D48E4B}"/>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15020B4D-BF5E-1AAE-AD27-CB81414D6736}"/>
              </a:ext>
            </a:extLst>
          </p:cNvPr>
          <p:cNvSpPr>
            <a:spLocks noGrp="1"/>
          </p:cNvSpPr>
          <p:nvPr>
            <p:ph type="body" sz="quarter" idx="12"/>
          </p:nvPr>
        </p:nvSpPr>
        <p:spPr>
          <a:xfrm>
            <a:off x="264160" y="3256477"/>
            <a:ext cx="9380811" cy="1255728"/>
          </a:xfrm>
        </p:spPr>
        <p:txBody>
          <a:bodyPr/>
          <a:lstStyle/>
          <a:p>
            <a:r>
              <a:rPr lang="fr-FR" sz="2800" dirty="0"/>
              <a:t>RAPPEL DE LA PROCEDURE IMPOSEE AUX EMPLOYEURS PUBLICS</a:t>
            </a:r>
          </a:p>
        </p:txBody>
      </p:sp>
      <p:cxnSp>
        <p:nvCxnSpPr>
          <p:cNvPr id="13" name="Connecteur droit 12">
            <a:extLst>
              <a:ext uri="{FF2B5EF4-FFF2-40B4-BE49-F238E27FC236}">
                <a16:creationId xmlns:a16="http://schemas.microsoft.com/office/drawing/2014/main" id="{1C0432D4-99A8-B008-1C6D-7F739D2AF0F7}"/>
              </a:ext>
            </a:extLst>
          </p:cNvPr>
          <p:cNvCxnSpPr>
            <a:cxnSpLocks/>
          </p:cNvCxnSpPr>
          <p:nvPr/>
        </p:nvCxnSpPr>
        <p:spPr>
          <a:xfrm flipV="1">
            <a:off x="2073679" y="7121574"/>
            <a:ext cx="0" cy="216212"/>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2193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0D7F-43F0-17B0-B7DA-4A2B095EC2ED}"/>
            </a:ext>
          </a:extLst>
        </p:cNvPr>
        <p:cNvGrpSpPr/>
        <p:nvPr/>
      </p:nvGrpSpPr>
      <p:grpSpPr>
        <a:xfrm>
          <a:off x="0" y="0"/>
          <a:ext cx="0" cy="0"/>
          <a:chOff x="0" y="0"/>
          <a:chExt cx="0" cy="0"/>
        </a:xfrm>
      </p:grpSpPr>
      <p:sp>
        <p:nvSpPr>
          <p:cNvPr id="5" name="Google Shape;94;p4">
            <a:extLst>
              <a:ext uri="{FF2B5EF4-FFF2-40B4-BE49-F238E27FC236}">
                <a16:creationId xmlns:a16="http://schemas.microsoft.com/office/drawing/2014/main" id="{42FDA826-E17C-7CC8-CFAC-BB652A7D0ADA}"/>
              </a:ext>
            </a:extLst>
          </p:cNvPr>
          <p:cNvSpPr/>
          <p:nvPr/>
        </p:nvSpPr>
        <p:spPr>
          <a:xfrm>
            <a:off x="478901" y="265632"/>
            <a:ext cx="9734010" cy="320640"/>
          </a:xfrm>
          <a:prstGeom prst="rect">
            <a:avLst/>
          </a:prstGeom>
          <a:solidFill>
            <a:srgbClr val="F2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5;p4">
            <a:extLst>
              <a:ext uri="{FF2B5EF4-FFF2-40B4-BE49-F238E27FC236}">
                <a16:creationId xmlns:a16="http://schemas.microsoft.com/office/drawing/2014/main" id="{97031244-DC55-61BF-FE54-2404C89E777C}"/>
              </a:ext>
            </a:extLst>
          </p:cNvPr>
          <p:cNvSpPr txBox="1"/>
          <p:nvPr/>
        </p:nvSpPr>
        <p:spPr>
          <a:xfrm>
            <a:off x="1120256" y="11815"/>
            <a:ext cx="973401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400" b="1" dirty="0">
                <a:latin typeface="Tahoma" panose="020B0604030504040204" pitchFamily="34" charset="0"/>
                <a:ea typeface="Tahoma" panose="020B0604030504040204" pitchFamily="34" charset="0"/>
                <a:cs typeface="Tahoma" panose="020B0604030504040204" pitchFamily="34" charset="0"/>
                <a:sym typeface="Montserrat ExtraBold"/>
              </a:rPr>
              <a:t>LES ETAPES A RESPECTER </a:t>
            </a:r>
          </a:p>
        </p:txBody>
      </p:sp>
      <p:sp>
        <p:nvSpPr>
          <p:cNvPr id="2" name="ZoneTexte 1">
            <a:extLst>
              <a:ext uri="{FF2B5EF4-FFF2-40B4-BE49-F238E27FC236}">
                <a16:creationId xmlns:a16="http://schemas.microsoft.com/office/drawing/2014/main" id="{8490AE86-4131-5757-48C8-F69CE980D257}"/>
              </a:ext>
            </a:extLst>
          </p:cNvPr>
          <p:cNvSpPr txBox="1"/>
          <p:nvPr/>
        </p:nvSpPr>
        <p:spPr>
          <a:xfrm>
            <a:off x="345544" y="425952"/>
            <a:ext cx="10149736" cy="5201424"/>
          </a:xfrm>
          <a:prstGeom prst="rect">
            <a:avLst/>
          </a:prstGeom>
          <a:noFill/>
        </p:spPr>
        <p:txBody>
          <a:bodyPr wrap="square" rtlCol="0">
            <a:spAutoFit/>
          </a:bodyPr>
          <a:lstStyle/>
          <a:p>
            <a:pPr lvl="3"/>
            <a:endParaRPr lang="fr-FR" sz="1800" b="1" u="sng" dirty="0">
              <a:latin typeface="Montserrat" panose="00000500000000000000" pitchFamily="2" charset="0"/>
              <a:ea typeface="Verdana" panose="020B0604030504040204" pitchFamily="34" charset="0"/>
            </a:endParaRPr>
          </a:p>
          <a:p>
            <a:pPr marL="285750" indent="-285750">
              <a:buFont typeface="Arial" panose="020B0604020202020204" pitchFamily="34" charset="0"/>
              <a:buChar char="•"/>
            </a:pPr>
            <a:r>
              <a:rPr lang="fr-FR" sz="1600" dirty="0">
                <a:latin typeface="Verdana" panose="020B0604030504040204" pitchFamily="34" charset="0"/>
                <a:ea typeface="Verdana" panose="020B0604030504040204" pitchFamily="34" charset="0"/>
              </a:rPr>
              <a:t>Etapes à respecter pour la </a:t>
            </a:r>
            <a:r>
              <a:rPr lang="fr-FR" sz="1600" b="1" u="sng" dirty="0">
                <a:latin typeface="Verdana" panose="020B0604030504040204" pitchFamily="34" charset="0"/>
                <a:ea typeface="Verdana" panose="020B0604030504040204" pitchFamily="34" charset="0"/>
              </a:rPr>
              <a:t>mise en place et pour toute modification </a:t>
            </a:r>
            <a:r>
              <a:rPr lang="fr-FR" sz="1600" dirty="0">
                <a:latin typeface="Verdana" panose="020B0604030504040204" pitchFamily="34" charset="0"/>
                <a:ea typeface="Verdana" panose="020B0604030504040204" pitchFamily="34" charset="0"/>
              </a:rPr>
              <a:t>de la protection sociale complémentaire, santé et/ou prévoyance. </a:t>
            </a:r>
          </a:p>
          <a:p>
            <a:pPr lvl="1"/>
            <a:endParaRPr lang="fr-FR" sz="1600" b="1" dirty="0">
              <a:latin typeface="Verdana" panose="020B0604030504040204" pitchFamily="34" charset="0"/>
              <a:ea typeface="Verdana" panose="020B0604030504040204" pitchFamily="34" charset="0"/>
            </a:endParaRPr>
          </a:p>
          <a:p>
            <a:pPr marL="800100" lvl="1" indent="-342900" algn="just">
              <a:buFont typeface="+mj-lt"/>
              <a:buAutoNum type="arabicPeriod"/>
            </a:pPr>
            <a:r>
              <a:rPr lang="fr-FR" sz="1400" b="1" dirty="0">
                <a:latin typeface="Verdana" panose="020B0604030504040204" pitchFamily="34" charset="0"/>
                <a:ea typeface="Verdana" panose="020B0604030504040204" pitchFamily="34" charset="0"/>
              </a:rPr>
              <a:t>Dialogue social pour définir le montant ainsi que le dispositif portant la participation employeur: </a:t>
            </a:r>
          </a:p>
          <a:p>
            <a:pPr marL="1257300" lvl="2" indent="-342900" algn="just">
              <a:buFont typeface="Wingdings" panose="05000000000000000000" pitchFamily="2" charset="2"/>
              <a:buChar char="§"/>
            </a:pPr>
            <a:r>
              <a:rPr lang="fr-FR" sz="1400" b="1" u="sng" dirty="0">
                <a:latin typeface="Verdana" panose="020B0604030504040204" pitchFamily="34" charset="0"/>
                <a:ea typeface="Verdana" panose="020B0604030504040204" pitchFamily="34" charset="0"/>
              </a:rPr>
              <a:t>En cas de labellisation </a:t>
            </a:r>
          </a:p>
          <a:p>
            <a:pPr lvl="2" algn="just"/>
            <a:r>
              <a:rPr lang="fr-FR" sz="1400" dirty="0">
                <a:latin typeface="Verdana" panose="020B0604030504040204" pitchFamily="34" charset="0"/>
                <a:ea typeface="Verdana" panose="020B0604030504040204" pitchFamily="34" charset="0"/>
              </a:rPr>
              <a:t>---</a:t>
            </a:r>
            <a:r>
              <a:rPr lang="fr-FR" sz="1400" dirty="0">
                <a:latin typeface="Verdana" panose="020B0604030504040204" pitchFamily="34" charset="0"/>
                <a:ea typeface="Verdana" panose="020B0604030504040204" pitchFamily="34" charset="0"/>
                <a:sym typeface="Wingdings" panose="05000000000000000000" pitchFamily="2" charset="2"/>
              </a:rPr>
              <a:t> </a:t>
            </a:r>
            <a:r>
              <a:rPr lang="fr-FR" sz="1400" dirty="0">
                <a:latin typeface="Verdana" panose="020B0604030504040204" pitchFamily="34" charset="0"/>
                <a:ea typeface="Verdana" panose="020B0604030504040204" pitchFamily="34" charset="0"/>
              </a:rPr>
              <a:t>les agents devront fournir une attestation établie à leur nom, par l’assureur chaque année ou à chaque échéance du label </a:t>
            </a:r>
          </a:p>
          <a:p>
            <a:pPr lvl="2" algn="just"/>
            <a:r>
              <a:rPr lang="fr-FR" sz="1400" dirty="0">
                <a:latin typeface="Verdana" panose="020B0604030504040204" pitchFamily="34" charset="0"/>
                <a:ea typeface="Verdana" panose="020B0604030504040204" pitchFamily="34" charset="0"/>
              </a:rPr>
              <a:t>--</a:t>
            </a:r>
            <a:r>
              <a:rPr lang="fr-FR" sz="1400" dirty="0">
                <a:latin typeface="Verdana" panose="020B0604030504040204" pitchFamily="34" charset="0"/>
                <a:ea typeface="Verdana" panose="020B0604030504040204" pitchFamily="34" charset="0"/>
                <a:sym typeface="Wingdings" panose="05000000000000000000" pitchFamily="2" charset="2"/>
              </a:rPr>
              <a:t></a:t>
            </a:r>
            <a:r>
              <a:rPr lang="fr-FR" sz="1400" dirty="0">
                <a:latin typeface="Verdana" panose="020B0604030504040204" pitchFamily="34" charset="0"/>
                <a:ea typeface="Verdana" panose="020B0604030504040204" pitchFamily="34" charset="0"/>
              </a:rPr>
              <a:t>l’employeur verse la participation du fait de cette attestation</a:t>
            </a:r>
          </a:p>
          <a:p>
            <a:pPr marL="1200150" lvl="2" indent="-285750" algn="just">
              <a:buFont typeface="Wingdings" panose="05000000000000000000" pitchFamily="2" charset="2"/>
              <a:buChar char="§"/>
            </a:pPr>
            <a:r>
              <a:rPr lang="fr-FR" sz="1400" b="1" u="sng" dirty="0">
                <a:latin typeface="Verdana" panose="020B0604030504040204" pitchFamily="34" charset="0"/>
                <a:ea typeface="Verdana" panose="020B0604030504040204" pitchFamily="34" charset="0"/>
              </a:rPr>
              <a:t>En cas de convention de participation </a:t>
            </a:r>
          </a:p>
          <a:p>
            <a:pPr lvl="2" algn="just"/>
            <a:r>
              <a:rPr lang="fr-FR" sz="1400" dirty="0">
                <a:latin typeface="Verdana" panose="020B0604030504040204" pitchFamily="34" charset="0"/>
                <a:ea typeface="Verdana" panose="020B0604030504040204" pitchFamily="34" charset="0"/>
              </a:rPr>
              <a:t>---</a:t>
            </a:r>
            <a:r>
              <a:rPr lang="fr-FR" sz="1400" dirty="0">
                <a:latin typeface="Verdana" panose="020B0604030504040204" pitchFamily="34" charset="0"/>
                <a:ea typeface="Verdana" panose="020B0604030504040204" pitchFamily="34" charset="0"/>
                <a:sym typeface="Wingdings" panose="05000000000000000000" pitchFamily="2" charset="2"/>
              </a:rPr>
              <a:t></a:t>
            </a:r>
            <a:r>
              <a:rPr lang="fr-FR" sz="1400" dirty="0">
                <a:latin typeface="Verdana" panose="020B0604030504040204" pitchFamily="34" charset="0"/>
                <a:ea typeface="Verdana" panose="020B0604030504040204" pitchFamily="34" charset="0"/>
              </a:rPr>
              <a:t> les agents adhérent au contrat proposé par l’employeur </a:t>
            </a:r>
          </a:p>
          <a:p>
            <a:pPr lvl="2" algn="just"/>
            <a:r>
              <a:rPr lang="fr-FR" sz="1400" dirty="0">
                <a:latin typeface="Verdana" panose="020B0604030504040204" pitchFamily="34" charset="0"/>
                <a:ea typeface="Verdana" panose="020B0604030504040204" pitchFamily="34" charset="0"/>
              </a:rPr>
              <a:t>--</a:t>
            </a:r>
            <a:r>
              <a:rPr lang="fr-FR" sz="1400" dirty="0">
                <a:latin typeface="Verdana" panose="020B0604030504040204" pitchFamily="34" charset="0"/>
                <a:ea typeface="Verdana" panose="020B0604030504040204" pitchFamily="34" charset="0"/>
                <a:sym typeface="Wingdings" panose="05000000000000000000" pitchFamily="2" charset="2"/>
              </a:rPr>
              <a:t> </a:t>
            </a:r>
            <a:r>
              <a:rPr lang="fr-FR" sz="1400" dirty="0">
                <a:latin typeface="Verdana" panose="020B0604030504040204" pitchFamily="34" charset="0"/>
                <a:ea typeface="Verdana" panose="020B0604030504040204" pitchFamily="34" charset="0"/>
              </a:rPr>
              <a:t>l’employeur prélève la cotisation sur le salaire et verse en contrepartie la participation </a:t>
            </a:r>
          </a:p>
          <a:p>
            <a:pPr lvl="1" algn="just"/>
            <a:endParaRPr lang="fr-FR" sz="1400" b="1" dirty="0">
              <a:latin typeface="Verdana" panose="020B0604030504040204" pitchFamily="34" charset="0"/>
              <a:ea typeface="Verdana" panose="020B0604030504040204" pitchFamily="34" charset="0"/>
            </a:endParaRPr>
          </a:p>
          <a:p>
            <a:pPr lvl="1" algn="just"/>
            <a:r>
              <a:rPr lang="fr-FR" sz="1400" b="1" dirty="0">
                <a:latin typeface="Verdana" panose="020B0604030504040204" pitchFamily="34" charset="0"/>
                <a:ea typeface="Verdana" panose="020B0604030504040204" pitchFamily="34" charset="0"/>
              </a:rPr>
              <a:t>2.	Saisine du Comité social territorial:</a:t>
            </a:r>
          </a:p>
          <a:p>
            <a:pPr lvl="1" algn="just"/>
            <a:r>
              <a:rPr lang="fr-FR" sz="1400" dirty="0">
                <a:latin typeface="Verdana" panose="020B0604030504040204" pitchFamily="34" charset="0"/>
                <a:ea typeface="Verdana" panose="020B0604030504040204" pitchFamily="34" charset="0"/>
              </a:rPr>
              <a:t>Cette saisine porte sur le dispositif choisi avec le montant de la participation employeur.</a:t>
            </a:r>
          </a:p>
          <a:p>
            <a:pPr lvl="1" algn="just"/>
            <a:r>
              <a:rPr lang="fr-FR" sz="1400" dirty="0">
                <a:latin typeface="Verdana" panose="020B0604030504040204" pitchFamily="34" charset="0"/>
                <a:ea typeface="Verdana" panose="020B0604030504040204" pitchFamily="34" charset="0"/>
              </a:rPr>
              <a:t>Concernant le montant de la participation employeur, il convient de respecter les montants minimums prévus dans le décret du 20/04/2022 (15€ pour la santé et 7€ pour la prévoyance),</a:t>
            </a:r>
          </a:p>
          <a:p>
            <a:pPr lvl="1" algn="just"/>
            <a:endParaRPr lang="fr-FR" sz="1400" dirty="0">
              <a:latin typeface="Verdana" panose="020B0604030504040204" pitchFamily="34" charset="0"/>
              <a:ea typeface="Verdana" panose="020B0604030504040204" pitchFamily="34" charset="0"/>
            </a:endParaRPr>
          </a:p>
          <a:p>
            <a:pPr lvl="1" algn="just"/>
            <a:endParaRPr lang="fr-FR" sz="1400" b="1" dirty="0">
              <a:latin typeface="Verdana" panose="020B0604030504040204" pitchFamily="34" charset="0"/>
              <a:ea typeface="Verdana" panose="020B0604030504040204" pitchFamily="34" charset="0"/>
            </a:endParaRPr>
          </a:p>
          <a:p>
            <a:pPr lvl="1" algn="just"/>
            <a:r>
              <a:rPr lang="fr-FR" sz="1400" b="1" dirty="0">
                <a:latin typeface="Verdana" panose="020B0604030504040204" pitchFamily="34" charset="0"/>
                <a:ea typeface="Verdana" panose="020B0604030504040204" pitchFamily="34" charset="0"/>
              </a:rPr>
              <a:t>3.	Délibération qui mentionne les éléments présentés en CST </a:t>
            </a:r>
          </a:p>
          <a:p>
            <a:pPr lvl="1" algn="just"/>
            <a:r>
              <a:rPr lang="fr-FR" sz="1400" dirty="0">
                <a:latin typeface="Verdana" panose="020B0604030504040204" pitchFamily="34" charset="0"/>
                <a:ea typeface="Verdana" panose="020B0604030504040204" pitchFamily="34" charset="0"/>
              </a:rPr>
              <a:t>L’avis du Comité social territorial doit être visé et les éléments présentés en séance doivent être repris dans la délibération présentée au conseil municipal/ d’administration. </a:t>
            </a:r>
          </a:p>
        </p:txBody>
      </p:sp>
      <p:sp>
        <p:nvSpPr>
          <p:cNvPr id="4" name="Rectangle 3">
            <a:extLst>
              <a:ext uri="{FF2B5EF4-FFF2-40B4-BE49-F238E27FC236}">
                <a16:creationId xmlns:a16="http://schemas.microsoft.com/office/drawing/2014/main" id="{E66109D0-CFA1-4171-830A-FC53BEE4878C}"/>
              </a:ext>
            </a:extLst>
          </p:cNvPr>
          <p:cNvSpPr/>
          <p:nvPr/>
        </p:nvSpPr>
        <p:spPr>
          <a:xfrm>
            <a:off x="467360" y="6237403"/>
            <a:ext cx="10027920" cy="105664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0C7892-E106-7819-90D3-06B5E1E15552}"/>
              </a:ext>
            </a:extLst>
          </p:cNvPr>
          <p:cNvSpPr txBox="1"/>
          <p:nvPr/>
        </p:nvSpPr>
        <p:spPr>
          <a:xfrm>
            <a:off x="451077" y="6278380"/>
            <a:ext cx="9807786" cy="1015663"/>
          </a:xfrm>
          <a:prstGeom prst="rect">
            <a:avLst/>
          </a:prstGeom>
          <a:noFill/>
        </p:spPr>
        <p:txBody>
          <a:bodyPr wrap="square" rtlCol="0">
            <a:spAutoFit/>
          </a:bodyPr>
          <a:lstStyle/>
          <a:p>
            <a:r>
              <a:rPr lang="fr-FR" sz="1200" b="1" dirty="0">
                <a:latin typeface="Verdana" panose="020B0604030504040204" pitchFamily="34" charset="0"/>
                <a:ea typeface="Verdana" panose="020B0604030504040204" pitchFamily="34" charset="0"/>
              </a:rPr>
              <a:t>En cas de conclusion d’un accord collectif local</a:t>
            </a:r>
            <a:r>
              <a:rPr lang="fr-FR" sz="1200" dirty="0">
                <a:latin typeface="Verdana" panose="020B0604030504040204" pitchFamily="34" charset="0"/>
                <a:ea typeface="Verdana" panose="020B0604030504040204" pitchFamily="34" charset="0"/>
              </a:rPr>
              <a:t>, des étapes supplémentaires doivent être respectées: </a:t>
            </a:r>
          </a:p>
          <a:p>
            <a:pPr marL="285750" indent="-285750">
              <a:buFontTx/>
              <a:buChar char="-"/>
            </a:pPr>
            <a:r>
              <a:rPr lang="fr-FR" sz="1200" dirty="0">
                <a:latin typeface="Verdana" panose="020B0604030504040204" pitchFamily="34" charset="0"/>
                <a:ea typeface="Verdana" panose="020B0604030504040204" pitchFamily="34" charset="0"/>
              </a:rPr>
              <a:t>Saisine des organisations syndicales représentant au moins 50% lors des dernières élections professionnelles pour échanger sur cet accord </a:t>
            </a:r>
          </a:p>
          <a:p>
            <a:pPr marL="285750" indent="-285750">
              <a:buFontTx/>
              <a:buChar char="-"/>
            </a:pPr>
            <a:r>
              <a:rPr lang="fr-FR" sz="1200" dirty="0">
                <a:latin typeface="Verdana" panose="020B0604030504040204" pitchFamily="34" charset="0"/>
                <a:ea typeface="Verdana" panose="020B0604030504040204" pitchFamily="34" charset="0"/>
              </a:rPr>
              <a:t>Présentation de l’accord et des mesures adoptées en séance du comité social territorial </a:t>
            </a:r>
          </a:p>
          <a:p>
            <a:pPr marL="285750" indent="-285750">
              <a:buFontTx/>
              <a:buChar char="-"/>
            </a:pPr>
            <a:r>
              <a:rPr lang="fr-FR" sz="1200" dirty="0">
                <a:latin typeface="Verdana" panose="020B0604030504040204" pitchFamily="34" charset="0"/>
                <a:ea typeface="Verdana" panose="020B0604030504040204" pitchFamily="34" charset="0"/>
              </a:rPr>
              <a:t>Présentation de l’accord et de la délibération associée en séance du conseil municipal/ d’administration </a:t>
            </a:r>
          </a:p>
        </p:txBody>
      </p:sp>
      <p:sp>
        <p:nvSpPr>
          <p:cNvPr id="8" name="Rectangle 7">
            <a:extLst>
              <a:ext uri="{FF2B5EF4-FFF2-40B4-BE49-F238E27FC236}">
                <a16:creationId xmlns:a16="http://schemas.microsoft.com/office/drawing/2014/main" id="{BDAF747C-C621-4D74-073D-75468FE6D0C7}"/>
              </a:ext>
            </a:extLst>
          </p:cNvPr>
          <p:cNvSpPr/>
          <p:nvPr/>
        </p:nvSpPr>
        <p:spPr>
          <a:xfrm>
            <a:off x="451077" y="5627376"/>
            <a:ext cx="9895192" cy="55396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B96F8F4-6AFE-80A7-A1F6-229AEDFA5DB3}"/>
              </a:ext>
            </a:extLst>
          </p:cNvPr>
          <p:cNvSpPr txBox="1"/>
          <p:nvPr/>
        </p:nvSpPr>
        <p:spPr>
          <a:xfrm>
            <a:off x="530430" y="5627376"/>
            <a:ext cx="9921371" cy="523220"/>
          </a:xfrm>
          <a:prstGeom prst="rect">
            <a:avLst/>
          </a:prstGeom>
          <a:noFill/>
        </p:spPr>
        <p:txBody>
          <a:bodyPr wrap="square" rtlCol="0">
            <a:spAutoFit/>
          </a:bodyPr>
          <a:lstStyle/>
          <a:p>
            <a:r>
              <a:rPr lang="fr-FR" sz="1400" dirty="0">
                <a:latin typeface="Verdana" panose="020B0604030504040204" pitchFamily="34" charset="0"/>
                <a:ea typeface="Verdana" panose="020B0604030504040204" pitchFamily="34" charset="0"/>
              </a:rPr>
              <a:t>Seule l’assemblée délibérante est compétente, après du CST, pour choisir le dispositif et les montants pour chaque risque.</a:t>
            </a:r>
          </a:p>
        </p:txBody>
      </p:sp>
    </p:spTree>
    <p:extLst>
      <p:ext uri="{BB962C8B-B14F-4D97-AF65-F5344CB8AC3E}">
        <p14:creationId xmlns:p14="http://schemas.microsoft.com/office/powerpoint/2010/main" val="423334294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39EB6891-3D26-CD49-A802-25444E80F07D}" vid="{508BA282-B672-7D4B-9667-E74CE8F9D54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8767</TotalTime>
  <Words>3088</Words>
  <Application>Microsoft Office PowerPoint</Application>
  <PresentationFormat>Personnalisé</PresentationFormat>
  <Paragraphs>506</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Calibri</vt:lpstr>
      <vt:lpstr>Calibri Light</vt:lpstr>
      <vt:lpstr>Montserrat</vt:lpstr>
      <vt:lpstr>Tahoma</vt:lpstr>
      <vt:lpstr>Verdana</vt:lpstr>
      <vt:lpstr>Wingdings</vt:lpstr>
      <vt:lpstr>Thème Office</vt:lpstr>
      <vt:lpstr>WEBINAIRE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Gwendoline DAUDIER</cp:lastModifiedBy>
  <cp:revision>157</cp:revision>
  <cp:lastPrinted>2024-02-02T09:13:51Z</cp:lastPrinted>
  <dcterms:created xsi:type="dcterms:W3CDTF">2022-11-24T15:11:43Z</dcterms:created>
  <dcterms:modified xsi:type="dcterms:W3CDTF">2026-05-26T11:31:32Z</dcterms:modified>
</cp:coreProperties>
</file>