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8"/>
  </p:notesMasterIdLst>
  <p:handoutMasterIdLst>
    <p:handoutMasterId r:id="rId29"/>
  </p:handoutMasterIdLst>
  <p:sldIdLst>
    <p:sldId id="703" r:id="rId2"/>
    <p:sldId id="723" r:id="rId3"/>
    <p:sldId id="782" r:id="rId4"/>
    <p:sldId id="783" r:id="rId5"/>
    <p:sldId id="784" r:id="rId6"/>
    <p:sldId id="6296" r:id="rId7"/>
    <p:sldId id="798" r:id="rId8"/>
    <p:sldId id="796" r:id="rId9"/>
    <p:sldId id="785" r:id="rId10"/>
    <p:sldId id="6294" r:id="rId11"/>
    <p:sldId id="6295" r:id="rId12"/>
    <p:sldId id="797" r:id="rId13"/>
    <p:sldId id="786" r:id="rId14"/>
    <p:sldId id="787" r:id="rId15"/>
    <p:sldId id="788" r:id="rId16"/>
    <p:sldId id="789" r:id="rId17"/>
    <p:sldId id="6299" r:id="rId18"/>
    <p:sldId id="790" r:id="rId19"/>
    <p:sldId id="792" r:id="rId20"/>
    <p:sldId id="6297" r:id="rId21"/>
    <p:sldId id="791" r:id="rId22"/>
    <p:sldId id="6300" r:id="rId23"/>
    <p:sldId id="794" r:id="rId24"/>
    <p:sldId id="256" r:id="rId25"/>
    <p:sldId id="6298" r:id="rId26"/>
    <p:sldId id="781" r:id="rId27"/>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459E2E5D-FCF9-45B0-825F-3F0E3D5542CE}">
          <p14:sldIdLst>
            <p14:sldId id="703"/>
          </p14:sldIdLst>
        </p14:section>
        <p14:section name="Slides génériques" id="{AF974EF0-0F4D-465A-BF26-A8C9F9292B5D}">
          <p14:sldIdLst>
            <p14:sldId id="723"/>
            <p14:sldId id="782"/>
            <p14:sldId id="783"/>
            <p14:sldId id="784"/>
            <p14:sldId id="6296"/>
            <p14:sldId id="798"/>
            <p14:sldId id="796"/>
            <p14:sldId id="785"/>
            <p14:sldId id="6294"/>
            <p14:sldId id="6295"/>
            <p14:sldId id="797"/>
            <p14:sldId id="786"/>
            <p14:sldId id="787"/>
            <p14:sldId id="788"/>
            <p14:sldId id="789"/>
            <p14:sldId id="6299"/>
            <p14:sldId id="790"/>
            <p14:sldId id="792"/>
            <p14:sldId id="6297"/>
            <p14:sldId id="791"/>
            <p14:sldId id="6300"/>
            <p14:sldId id="794"/>
            <p14:sldId id="256"/>
            <p14:sldId id="6298"/>
            <p14:sldId id="781"/>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guide id="3" orient="horz" pos="3719">
          <p15:clr>
            <a:srgbClr val="A4A3A4"/>
          </p15:clr>
        </p15:guide>
        <p15:guide id="4" pos="7370">
          <p15:clr>
            <a:srgbClr val="A4A3A4"/>
          </p15:clr>
        </p15:guide>
        <p15:guide id="5" orient="horz" pos="338">
          <p15:clr>
            <a:srgbClr val="A4A3A4"/>
          </p15:clr>
        </p15:guide>
        <p15:guide id="6" orient="horz" pos="3717">
          <p15:clr>
            <a:srgbClr val="A4A3A4"/>
          </p15:clr>
        </p15:guide>
        <p15:guide id="7" orient="horz" pos="3166">
          <p15:clr>
            <a:srgbClr val="A4A3A4"/>
          </p15:clr>
        </p15:guide>
        <p15:guide id="8" orient="horz" pos="1026">
          <p15:clr>
            <a:srgbClr val="A4A3A4"/>
          </p15:clr>
        </p15:guide>
        <p15:guide id="9" orient="horz" pos="2470">
          <p15:clr>
            <a:srgbClr val="A4A3A4"/>
          </p15:clr>
        </p15:guide>
        <p15:guide id="10" pos="3847">
          <p15:clr>
            <a:srgbClr val="A4A3A4"/>
          </p15:clr>
        </p15:guide>
        <p15:guide id="11" pos="325">
          <p15:clr>
            <a:srgbClr val="A4A3A4"/>
          </p15:clr>
        </p15:guide>
        <p15:guide id="12" pos="1191">
          <p15:clr>
            <a:srgbClr val="A4A3A4"/>
          </p15:clr>
        </p15:guide>
        <p15:guide id="13" pos="737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THY LUCIE (CNAM / Paris)" initials="DL(/P" lastIdx="80" clrIdx="0"/>
  <p:cmAuthor id="1" name="MAISTRE MARION (CNAM / Paris)" initials="MM(/P" lastIdx="11" clrIdx="1"/>
  <p:cmAuthor id="2" name="ALVES CLARISSE (CNAM / Paris)" initials="CA" lastIdx="1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23"/>
    <a:srgbClr val="E11A81"/>
    <a:srgbClr val="008972"/>
    <a:srgbClr val="0084B2"/>
    <a:srgbClr val="E04F39"/>
    <a:srgbClr val="006386"/>
    <a:srgbClr val="00AB8E"/>
    <a:srgbClr val="56C271"/>
    <a:srgbClr val="00A5DF"/>
    <a:srgbClr val="758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75126" autoAdjust="0"/>
  </p:normalViewPr>
  <p:slideViewPr>
    <p:cSldViewPr snapToGrid="0" showGuides="1">
      <p:cViewPr varScale="1">
        <p:scale>
          <a:sx n="95" d="100"/>
          <a:sy n="95" d="100"/>
        </p:scale>
        <p:origin x="1212" y="84"/>
      </p:cViewPr>
      <p:guideLst>
        <p:guide orient="horz" pos="2160"/>
        <p:guide pos="3840"/>
        <p:guide orient="horz" pos="3719"/>
        <p:guide pos="7370"/>
        <p:guide orient="horz" pos="338"/>
        <p:guide orient="horz" pos="3717"/>
        <p:guide orient="horz" pos="3166"/>
        <p:guide orient="horz" pos="1026"/>
        <p:guide orient="horz" pos="2470"/>
        <p:guide pos="3847"/>
        <p:guide pos="325"/>
        <p:guide pos="1191"/>
        <p:guide pos="7371"/>
      </p:guideLst>
    </p:cSldViewPr>
  </p:slideViewPr>
  <p:outlineViewPr>
    <p:cViewPr>
      <p:scale>
        <a:sx n="33" d="100"/>
        <a:sy n="33" d="100"/>
      </p:scale>
      <p:origin x="0" y="-18488"/>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60" d="100"/>
          <a:sy n="160" d="100"/>
        </p:scale>
        <p:origin x="528" y="-147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CC9FEC9-2CDD-134F-840A-8F57484A297B}"/>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EC13CF4C-D8D8-324F-AFA7-772950C22486}"/>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05AB692F-B762-CF4B-A8A8-22AAB26BA03B}" type="datetimeFigureOut">
              <a:rPr lang="fr-FR" smtClean="0"/>
              <a:t>08/06/2026</a:t>
            </a:fld>
            <a:endParaRPr lang="fr-FR" dirty="0"/>
          </a:p>
        </p:txBody>
      </p:sp>
      <p:sp>
        <p:nvSpPr>
          <p:cNvPr id="4" name="Espace réservé du pied de page 3">
            <a:extLst>
              <a:ext uri="{FF2B5EF4-FFF2-40B4-BE49-F238E27FC236}">
                <a16:creationId xmlns:a16="http://schemas.microsoft.com/office/drawing/2014/main" id="{EC31A6AC-A6A7-3248-B6E6-95946088A41B}"/>
              </a:ext>
            </a:extLst>
          </p:cNvPr>
          <p:cNvSpPr>
            <a:spLocks noGrp="1"/>
          </p:cNvSpPr>
          <p:nvPr>
            <p:ph type="ftr" sz="quarter" idx="2"/>
          </p:nvPr>
        </p:nvSpPr>
        <p:spPr>
          <a:xfrm>
            <a:off x="0" y="9377319"/>
            <a:ext cx="2945659" cy="49534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D802CA66-22E3-C34E-89C6-B4B2A67C3984}"/>
              </a:ext>
            </a:extLst>
          </p:cNvPr>
          <p:cNvSpPr>
            <a:spLocks noGrp="1"/>
          </p:cNvSpPr>
          <p:nvPr>
            <p:ph type="sldNum" sz="quarter" idx="3"/>
          </p:nvPr>
        </p:nvSpPr>
        <p:spPr>
          <a:xfrm>
            <a:off x="3850443" y="9377319"/>
            <a:ext cx="2945659" cy="495347"/>
          </a:xfrm>
          <a:prstGeom prst="rect">
            <a:avLst/>
          </a:prstGeom>
        </p:spPr>
        <p:txBody>
          <a:bodyPr vert="horz" lIns="91440" tIns="45720" rIns="91440" bIns="45720" rtlCol="0" anchor="b"/>
          <a:lstStyle>
            <a:lvl1pPr algn="r">
              <a:defRPr sz="1200"/>
            </a:lvl1pPr>
          </a:lstStyle>
          <a:p>
            <a:fld id="{44F41BAA-598B-594C-8490-B89944D016A3}" type="slidenum">
              <a:rPr lang="fr-FR" smtClean="0"/>
              <a:t>‹N°›</a:t>
            </a:fld>
            <a:endParaRPr lang="fr-FR" dirty="0"/>
          </a:p>
        </p:txBody>
      </p:sp>
    </p:spTree>
    <p:extLst>
      <p:ext uri="{BB962C8B-B14F-4D97-AF65-F5344CB8AC3E}">
        <p14:creationId xmlns:p14="http://schemas.microsoft.com/office/powerpoint/2010/main" val="37936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B873A9EE-EAD2-0C48-AEF4-C2D4DC6DFEA0}" type="datetimeFigureOut">
              <a:rPr lang="fr-FR" smtClean="0"/>
              <a:t>08/06/2026</a:t>
            </a:fld>
            <a:endParaRPr lang="fr-FR" dirty="0"/>
          </a:p>
        </p:txBody>
      </p:sp>
      <p:sp>
        <p:nvSpPr>
          <p:cNvPr id="4" name="Espace réservé de l'image des diapositives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51221"/>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9"/>
            <a:ext cx="2945659" cy="49534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377319"/>
            <a:ext cx="2945659" cy="495347"/>
          </a:xfrm>
          <a:prstGeom prst="rect">
            <a:avLst/>
          </a:prstGeom>
        </p:spPr>
        <p:txBody>
          <a:bodyPr vert="horz" lIns="91440" tIns="45720" rIns="91440" bIns="45720" rtlCol="0" anchor="b"/>
          <a:lstStyle>
            <a:lvl1pPr algn="r">
              <a:defRPr sz="1200"/>
            </a:lvl1pPr>
          </a:lstStyle>
          <a:p>
            <a:fld id="{DB73AB8B-6D17-C244-B144-C2D3D1B3AB3D}" type="slidenum">
              <a:rPr lang="fr-FR" smtClean="0"/>
              <a:t>‹N°›</a:t>
            </a:fld>
            <a:endParaRPr lang="fr-FR" dirty="0"/>
          </a:p>
        </p:txBody>
      </p:sp>
    </p:spTree>
    <p:extLst>
      <p:ext uri="{BB962C8B-B14F-4D97-AF65-F5344CB8AC3E}">
        <p14:creationId xmlns:p14="http://schemas.microsoft.com/office/powerpoint/2010/main" val="211359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6563" y="1238250"/>
            <a:ext cx="5924550" cy="3332163"/>
          </a:xfrm>
        </p:spPr>
      </p:sp>
      <p:sp>
        <p:nvSpPr>
          <p:cNvPr id="3" name="Espace réservé des notes 2"/>
          <p:cNvSpPr>
            <a:spLocks noGrp="1"/>
          </p:cNvSpPr>
          <p:nvPr>
            <p:ph type="body" idx="1"/>
          </p:nvPr>
        </p:nvSpPr>
        <p:spPr/>
        <p:txBody>
          <a:bodyPr/>
          <a:lstStyle/>
          <a:p>
            <a:r>
              <a:rPr lang="fr-FR" b="1" dirty="0"/>
              <a:t>Isa </a:t>
            </a:r>
            <a:r>
              <a:rPr lang="fr-FR" b="1" dirty="0" err="1"/>
              <a:t>Bourbigot</a:t>
            </a:r>
            <a:endParaRPr lang="fr-FR" b="1"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a:t>
            </a:fld>
            <a:endParaRPr lang="fr-FR" dirty="0"/>
          </a:p>
        </p:txBody>
      </p:sp>
    </p:spTree>
    <p:extLst>
      <p:ext uri="{BB962C8B-B14F-4D97-AF65-F5344CB8AC3E}">
        <p14:creationId xmlns:p14="http://schemas.microsoft.com/office/powerpoint/2010/main" val="190262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10</a:t>
            </a:fld>
            <a:endParaRPr lang="fr-FR" dirty="0"/>
          </a:p>
        </p:txBody>
      </p:sp>
    </p:spTree>
    <p:extLst>
      <p:ext uri="{BB962C8B-B14F-4D97-AF65-F5344CB8AC3E}">
        <p14:creationId xmlns:p14="http://schemas.microsoft.com/office/powerpoint/2010/main" val="237745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11</a:t>
            </a:fld>
            <a:endParaRPr lang="fr-FR" dirty="0"/>
          </a:p>
        </p:txBody>
      </p:sp>
    </p:spTree>
    <p:extLst>
      <p:ext uri="{BB962C8B-B14F-4D97-AF65-F5344CB8AC3E}">
        <p14:creationId xmlns:p14="http://schemas.microsoft.com/office/powerpoint/2010/main" val="89433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12</a:t>
            </a:fld>
            <a:endParaRPr lang="fr-FR" dirty="0"/>
          </a:p>
        </p:txBody>
      </p:sp>
    </p:spTree>
    <p:extLst>
      <p:ext uri="{BB962C8B-B14F-4D97-AF65-F5344CB8AC3E}">
        <p14:creationId xmlns:p14="http://schemas.microsoft.com/office/powerpoint/2010/main" val="427114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13</a:t>
            </a:fld>
            <a:endParaRPr lang="fr-FR" dirty="0"/>
          </a:p>
        </p:txBody>
      </p:sp>
    </p:spTree>
    <p:extLst>
      <p:ext uri="{BB962C8B-B14F-4D97-AF65-F5344CB8AC3E}">
        <p14:creationId xmlns:p14="http://schemas.microsoft.com/office/powerpoint/2010/main" val="218968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14</a:t>
            </a:fld>
            <a:endParaRPr lang="fr-FR" dirty="0"/>
          </a:p>
        </p:txBody>
      </p:sp>
    </p:spTree>
    <p:extLst>
      <p:ext uri="{BB962C8B-B14F-4D97-AF65-F5344CB8AC3E}">
        <p14:creationId xmlns:p14="http://schemas.microsoft.com/office/powerpoint/2010/main" val="583258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15</a:t>
            </a:fld>
            <a:endParaRPr lang="fr-FR" dirty="0"/>
          </a:p>
        </p:txBody>
      </p:sp>
    </p:spTree>
    <p:extLst>
      <p:ext uri="{BB962C8B-B14F-4D97-AF65-F5344CB8AC3E}">
        <p14:creationId xmlns:p14="http://schemas.microsoft.com/office/powerpoint/2010/main" val="3293435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Isa Foucault</a:t>
            </a:r>
          </a:p>
          <a:p>
            <a:endParaRPr lang="fr-FR" sz="1200" dirty="0"/>
          </a:p>
          <a:p>
            <a:r>
              <a:rPr lang="fr-FR" sz="1200" dirty="0"/>
              <a:t>Avant de poursuivre, une petite précision : les flyers visibles sur vos écrans seront mis à votre disposition en même temps que le support.</a:t>
            </a:r>
          </a:p>
          <a:p>
            <a:endParaRPr lang="fr-FR" sz="1200" dirty="0"/>
          </a:p>
          <a:p>
            <a:r>
              <a:rPr lang="fr-FR" sz="1200" dirty="0"/>
              <a:t>Lorsque vous souhaitez modifier des éléments de salaire, la subrogation ou le DJT, vous devez en informer rapidement la CPAM. Deux possibilités s’offrent à vous : </a:t>
            </a:r>
          </a:p>
          <a:p>
            <a:endParaRPr lang="fr-FR" sz="1200" dirty="0"/>
          </a:p>
          <a:p>
            <a:pPr marL="171450" indent="-171450">
              <a:buFontTx/>
              <a:buChar char="-"/>
            </a:pPr>
            <a:r>
              <a:rPr lang="fr-FR" sz="1200" dirty="0"/>
              <a:t>Soit effectuer un signalement ANNULE ET REMPLACE en DSN via votre logiciel de paye</a:t>
            </a:r>
          </a:p>
          <a:p>
            <a:pPr marL="171450" indent="-171450">
              <a:buFontTx/>
              <a:buChar char="-"/>
            </a:pPr>
            <a:r>
              <a:rPr lang="fr-FR" sz="1200" dirty="0"/>
              <a:t>Soit établir une attestation de salaire RECTIFICATIVE sur Net-entreprises – dans ce cas, il faudra cocher la case « rectificative » à l’étape 4 de votre saisie. </a:t>
            </a:r>
          </a:p>
          <a:p>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16</a:t>
            </a:fld>
            <a:endParaRPr lang="fr-FR" dirty="0"/>
          </a:p>
        </p:txBody>
      </p:sp>
    </p:spTree>
    <p:extLst>
      <p:ext uri="{BB962C8B-B14F-4D97-AF65-F5344CB8AC3E}">
        <p14:creationId xmlns:p14="http://schemas.microsoft.com/office/powerpoint/2010/main" val="359279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Isa Foucault </a:t>
            </a:r>
          </a:p>
          <a:p>
            <a:pPr algn="l"/>
            <a:r>
              <a:rPr lang="fr-FR" sz="1200" b="0" i="0" u="none" strike="noStrike" baseline="0" dirty="0">
                <a:solidFill>
                  <a:srgbClr val="0066FF"/>
                </a:solidFill>
                <a:latin typeface="SourceSansPro-SemiBold"/>
              </a:rPr>
              <a:t>Causes principales de paiements multiples</a:t>
            </a:r>
          </a:p>
          <a:p>
            <a:pPr marL="171450" indent="-171450" algn="l">
              <a:buFontTx/>
              <a:buChar char="-"/>
            </a:pPr>
            <a:r>
              <a:rPr lang="fr-FR" sz="1200" b="0" i="0" u="none" strike="noStrike" baseline="0" dirty="0">
                <a:solidFill>
                  <a:srgbClr val="0066FF"/>
                </a:solidFill>
                <a:latin typeface="SourceSansPro-SemiBold"/>
              </a:rPr>
              <a:t>Plusieurs </a:t>
            </a:r>
            <a:r>
              <a:rPr lang="fr-FR" sz="1200" b="0" i="0" u="none" strike="noStrike" baseline="0" dirty="0" err="1">
                <a:solidFill>
                  <a:srgbClr val="0066FF"/>
                </a:solidFill>
                <a:latin typeface="SourceSansPro-SemiBold"/>
              </a:rPr>
              <a:t>attest</a:t>
            </a:r>
            <a:r>
              <a:rPr lang="fr-FR" sz="1200" b="0" i="0" u="none" strike="noStrike" baseline="0" dirty="0">
                <a:solidFill>
                  <a:srgbClr val="0066FF"/>
                </a:solidFill>
                <a:latin typeface="SourceSansPro-SemiBold"/>
              </a:rPr>
              <a:t> pour un même arrêt parfois sur des </a:t>
            </a:r>
            <a:r>
              <a:rPr lang="fr-FR" sz="1200" b="0" i="0" u="none" strike="noStrike" baseline="0" dirty="0" err="1">
                <a:solidFill>
                  <a:srgbClr val="0066FF"/>
                </a:solidFill>
                <a:latin typeface="SourceSansPro-SemiBold"/>
              </a:rPr>
              <a:t>siret</a:t>
            </a:r>
            <a:r>
              <a:rPr lang="fr-FR" sz="1200" b="0" i="0" u="none" strike="noStrike" baseline="0" dirty="0">
                <a:solidFill>
                  <a:srgbClr val="0066FF"/>
                </a:solidFill>
                <a:latin typeface="SourceSansPro-SemiBold"/>
              </a:rPr>
              <a:t> différents ou des canaux différents</a:t>
            </a:r>
          </a:p>
          <a:p>
            <a:pPr marL="171450" indent="-171450" algn="l">
              <a:buFontTx/>
              <a:buChar char="-"/>
            </a:pPr>
            <a:r>
              <a:rPr lang="fr-FR" sz="1200" b="0" i="0" u="none" strike="noStrike" baseline="0" dirty="0">
                <a:solidFill>
                  <a:srgbClr val="0066FF"/>
                </a:solidFill>
                <a:latin typeface="SourceSansPro-SemiBold"/>
              </a:rPr>
              <a:t>Salarié qui change de </a:t>
            </a:r>
            <a:r>
              <a:rPr lang="fr-FR" sz="1200" b="0" i="0" u="none" strike="noStrike" baseline="0" dirty="0" err="1">
                <a:solidFill>
                  <a:srgbClr val="0066FF"/>
                </a:solidFill>
                <a:latin typeface="SourceSansPro-SemiBold"/>
              </a:rPr>
              <a:t>siret</a:t>
            </a:r>
            <a:r>
              <a:rPr lang="fr-FR" sz="1200" b="0" i="0" u="none" strike="noStrike" baseline="0" dirty="0">
                <a:solidFill>
                  <a:srgbClr val="0066FF"/>
                </a:solidFill>
                <a:latin typeface="SourceSansPro-SemiBold"/>
              </a:rPr>
              <a:t> (mutation, transfert, fusion..)</a:t>
            </a:r>
          </a:p>
          <a:p>
            <a:pPr marL="171450" indent="-171450" algn="l">
              <a:buFontTx/>
              <a:buChar char="-"/>
            </a:pPr>
            <a:r>
              <a:rPr lang="fr-FR" sz="1200" b="0" i="0" u="none" strike="noStrike" baseline="0" dirty="0">
                <a:solidFill>
                  <a:srgbClr val="0066FF"/>
                </a:solidFill>
                <a:latin typeface="SourceSansPro-SemiBold"/>
              </a:rPr>
              <a:t>Date de subro </a:t>
            </a:r>
          </a:p>
          <a:p>
            <a:pPr algn="l"/>
            <a:endParaRPr lang="fr-FR" sz="1200" b="0" i="0" u="none" strike="noStrike" baseline="0" dirty="0">
              <a:solidFill>
                <a:srgbClr val="0066FF"/>
              </a:solidFill>
              <a:latin typeface="SourceSansPro-SemiBold"/>
            </a:endParaRPr>
          </a:p>
          <a:p>
            <a:pPr algn="l"/>
            <a:endParaRPr lang="fr-FR" sz="1200" b="0" i="0" u="none" strike="noStrike" baseline="0" dirty="0">
              <a:solidFill>
                <a:srgbClr val="0066FF"/>
              </a:solidFill>
              <a:latin typeface="SourceSansPro-SemiBold"/>
            </a:endParaRPr>
          </a:p>
          <a:p>
            <a:pPr algn="l"/>
            <a:r>
              <a:rPr lang="fr-FR" sz="1200" b="0" i="0" u="none" strike="noStrike" baseline="0" dirty="0">
                <a:solidFill>
                  <a:srgbClr val="0066FF"/>
                </a:solidFill>
                <a:latin typeface="SourceSansPro-SemiBold"/>
              </a:rPr>
              <a:t>Il est important d’être vigilant sur ces points :</a:t>
            </a:r>
          </a:p>
          <a:p>
            <a:pPr marL="0" indent="0" algn="l">
              <a:buNone/>
            </a:pPr>
            <a:r>
              <a:rPr lang="fr-FR" sz="1200" b="0" i="0" u="none" strike="noStrike" baseline="0" dirty="0">
                <a:solidFill>
                  <a:srgbClr val="0066FF"/>
                </a:solidFill>
                <a:latin typeface="SourceSansPro-SemiBold"/>
              </a:rPr>
              <a:t>1. Une seule attestation de salaire par arrêt</a:t>
            </a:r>
            <a:r>
              <a:rPr lang="fr-FR" sz="1200" b="0" i="0" u="none" strike="noStrike" baseline="0" dirty="0">
                <a:solidFill>
                  <a:srgbClr val="333333"/>
                </a:solidFill>
                <a:latin typeface="SourceSansPro-Light"/>
              </a:rPr>
              <a:t>. En présence de plusieurs entités (siège, établissements), coordonnez les envois.</a:t>
            </a:r>
          </a:p>
          <a:p>
            <a:pPr algn="l"/>
            <a:r>
              <a:rPr lang="fr-FR" sz="1200" b="0" i="0" u="none" strike="noStrike" baseline="0" dirty="0">
                <a:solidFill>
                  <a:srgbClr val="333333"/>
                </a:solidFill>
                <a:latin typeface="SourceSansPro-Light"/>
              </a:rPr>
              <a:t>2. </a:t>
            </a:r>
            <a:r>
              <a:rPr lang="fr-FR" sz="1200" b="0" i="0" u="none" strike="noStrike" baseline="0" dirty="0">
                <a:solidFill>
                  <a:srgbClr val="0066FF"/>
                </a:solidFill>
                <a:latin typeface="SourceSansPro-SemiBold"/>
              </a:rPr>
              <a:t>Si vous devez corriger une information, effectuez un signalement DSN “Annule et remplace” ou une attestation rectificative.</a:t>
            </a:r>
          </a:p>
          <a:p>
            <a:pPr algn="l"/>
            <a:r>
              <a:rPr lang="fr-FR" sz="1200" b="0" i="0" u="none" strike="noStrike" baseline="0" dirty="0">
                <a:solidFill>
                  <a:srgbClr val="333333"/>
                </a:solidFill>
                <a:latin typeface="SourceSansPro-Light"/>
              </a:rPr>
              <a:t>3. </a:t>
            </a:r>
            <a:r>
              <a:rPr lang="fr-FR" sz="1200" b="0" i="0" u="none" strike="noStrike" baseline="0" dirty="0">
                <a:solidFill>
                  <a:srgbClr val="0066FF"/>
                </a:solidFill>
                <a:latin typeface="SourceSansPro-SemiBold"/>
              </a:rPr>
              <a:t>Soyez vigilants en cas de changement de SIRET</a:t>
            </a:r>
            <a:r>
              <a:rPr lang="fr-FR" sz="1200" b="0" i="0" u="none" strike="noStrike" baseline="0" dirty="0">
                <a:solidFill>
                  <a:srgbClr val="333333"/>
                </a:solidFill>
                <a:latin typeface="SourceSansPro-Light"/>
              </a:rPr>
              <a:t>. Mutation, transfert de contrat... </a:t>
            </a:r>
          </a:p>
          <a:p>
            <a:pPr algn="l"/>
            <a:r>
              <a:rPr lang="fr-FR" sz="1200" b="0" i="0" u="none" strike="noStrike" baseline="0" dirty="0">
                <a:solidFill>
                  <a:srgbClr val="333333"/>
                </a:solidFill>
                <a:latin typeface="SourceSansPro-Light"/>
              </a:rPr>
              <a:t>4. </a:t>
            </a:r>
            <a:r>
              <a:rPr lang="fr-FR" sz="1200" b="0" i="0" u="none" strike="noStrike" baseline="0" dirty="0">
                <a:solidFill>
                  <a:srgbClr val="0066FF"/>
                </a:solidFill>
                <a:latin typeface="SourceSansPro-SemiBold"/>
              </a:rPr>
              <a:t>Vérifiez la subrogation</a:t>
            </a:r>
            <a:r>
              <a:rPr lang="fr-FR" sz="1200" b="0" i="0" u="none" strike="noStrike" baseline="0" dirty="0">
                <a:solidFill>
                  <a:srgbClr val="333333"/>
                </a:solidFill>
                <a:latin typeface="SourceSansPro-Light"/>
              </a:rPr>
              <a:t>. Indiquez les dates de subrogation maximum en fonction de </a:t>
            </a:r>
            <a:r>
              <a:rPr lang="fr-FR" sz="1200" b="0" i="0" u="none" strike="noStrike" baseline="0" dirty="0">
                <a:solidFill>
                  <a:srgbClr val="0066FF"/>
                </a:solidFill>
                <a:latin typeface="SourceSansPro-SemiBold"/>
              </a:rPr>
              <a:t>votre convention collective ou accord de branche </a:t>
            </a:r>
            <a:r>
              <a:rPr lang="fr-FR" sz="1200" b="0" i="0" u="none" strike="noStrike" baseline="0" dirty="0">
                <a:solidFill>
                  <a:srgbClr val="333333"/>
                </a:solidFill>
                <a:latin typeface="SourceSansPro-Light"/>
              </a:rPr>
              <a:t>ou décret </a:t>
            </a:r>
          </a:p>
          <a:p>
            <a:pPr algn="l"/>
            <a:r>
              <a:rPr lang="fr-FR" sz="1200" b="0" i="0" u="none" strike="noStrike" baseline="0" dirty="0">
                <a:solidFill>
                  <a:srgbClr val="333333"/>
                </a:solidFill>
                <a:latin typeface="SourceSansPro-Light"/>
              </a:rPr>
              <a:t>5. </a:t>
            </a:r>
            <a:r>
              <a:rPr lang="fr-FR" sz="1200" b="0" i="0" u="none" strike="noStrike" baseline="0" dirty="0">
                <a:solidFill>
                  <a:srgbClr val="0066FF"/>
                </a:solidFill>
                <a:latin typeface="SourceSansPro-SemiBold"/>
              </a:rPr>
              <a:t>Contrôlez les dates avant envoi </a:t>
            </a:r>
            <a:r>
              <a:rPr lang="fr-FR" sz="1200" b="0" i="0" u="none" strike="noStrike" baseline="0" dirty="0">
                <a:solidFill>
                  <a:srgbClr val="333333"/>
                </a:solidFill>
                <a:latin typeface="SourceSansPro-Light"/>
              </a:rPr>
              <a:t>: Dernier jour de travail ; dates de début et de fin d’arrêt ; dates de subrogation.</a:t>
            </a:r>
          </a:p>
          <a:p>
            <a:pPr algn="l"/>
            <a:endParaRPr lang="fr-FR" sz="1200" b="0" i="0" u="none" strike="noStrike" baseline="0" dirty="0">
              <a:solidFill>
                <a:srgbClr val="333333"/>
              </a:solidFill>
              <a:latin typeface="SourceSansPro-Light"/>
            </a:endParaRPr>
          </a:p>
          <a:p>
            <a:pPr algn="l"/>
            <a:r>
              <a:rPr lang="fr-FR" dirty="0"/>
              <a:t>Le plus tôt possible</a:t>
            </a: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17</a:t>
            </a:fld>
            <a:endParaRPr lang="fr-FR" dirty="0"/>
          </a:p>
        </p:txBody>
      </p:sp>
    </p:spTree>
    <p:extLst>
      <p:ext uri="{BB962C8B-B14F-4D97-AF65-F5344CB8AC3E}">
        <p14:creationId xmlns:p14="http://schemas.microsoft.com/office/powerpoint/2010/main" val="1819351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Isa Foucault</a:t>
            </a:r>
          </a:p>
          <a:p>
            <a:endParaRPr lang="fr-FR" sz="1200" b="1" dirty="0"/>
          </a:p>
          <a:p>
            <a:r>
              <a:rPr lang="fr-FR" sz="1200" b="0" dirty="0"/>
              <a:t>Point d’attention en matière de subrogation</a:t>
            </a:r>
          </a:p>
          <a:p>
            <a:endParaRPr lang="fr-FR" sz="1200" b="0" dirty="0"/>
          </a:p>
          <a:p>
            <a:pPr algn="just"/>
            <a:r>
              <a:rPr lang="fr-FR" sz="1200" b="0" i="0" u="none" strike="noStrike" baseline="0" dirty="0">
                <a:solidFill>
                  <a:srgbClr val="000000"/>
                </a:solidFill>
                <a:latin typeface="Source Sans Pro Light" panose="020F0502020204030204" pitchFamily="34" charset="0"/>
              </a:rPr>
              <a:t>Si la subrogation s’applique pendant toute la période de l’arrêt, vous devez indiquer la période maximale prévue par votre convention collective ou par vos accords de branche. </a:t>
            </a:r>
          </a:p>
          <a:p>
            <a:pPr algn="just"/>
            <a:r>
              <a:rPr lang="fr-FR" sz="1200" b="0" i="0" u="none" strike="noStrike" baseline="0" dirty="0">
                <a:solidFill>
                  <a:srgbClr val="000000"/>
                </a:solidFill>
                <a:latin typeface="Source Sans Pro Light" panose="020F0502020204030204" pitchFamily="34" charset="0"/>
              </a:rPr>
              <a:t>En cas de réception d’une attestation rectificative, aucune régularisation ne sera faite. La reprise de subrogation interviendra le lendemain du dernier jour déjà indemnisé par la CPAM. </a:t>
            </a:r>
          </a:p>
          <a:p>
            <a:pPr algn="just"/>
            <a:r>
              <a:rPr lang="fr-FR" sz="1200" b="0" i="0" u="none" strike="noStrike" baseline="0" dirty="0">
                <a:solidFill>
                  <a:srgbClr val="000000"/>
                </a:solidFill>
                <a:latin typeface="Source Sans Pro Light" panose="020F0502020204030204" pitchFamily="34" charset="0"/>
              </a:rPr>
              <a:t>Prenons un exemple : </a:t>
            </a:r>
          </a:p>
          <a:p>
            <a:pPr algn="just"/>
            <a:r>
              <a:rPr lang="fr-FR" sz="1200" b="0" i="0" u="none" strike="noStrike" baseline="0" dirty="0">
                <a:solidFill>
                  <a:srgbClr val="000000"/>
                </a:solidFill>
                <a:latin typeface="Source Sans Pro Light" panose="020F0502020204030204" pitchFamily="34" charset="0"/>
              </a:rPr>
              <a:t>Un arrêt de travail du 1</a:t>
            </a:r>
            <a:r>
              <a:rPr lang="fr-FR" sz="1200" b="0" i="0" u="none" strike="noStrike" baseline="30000" dirty="0">
                <a:solidFill>
                  <a:srgbClr val="000000"/>
                </a:solidFill>
                <a:latin typeface="Source Sans Pro Light" panose="020F0502020204030204" pitchFamily="34" charset="0"/>
              </a:rPr>
              <a:t>er</a:t>
            </a:r>
            <a:r>
              <a:rPr lang="fr-FR" sz="1200" b="0" i="0" u="none" strike="noStrike" baseline="0" dirty="0">
                <a:solidFill>
                  <a:srgbClr val="000000"/>
                </a:solidFill>
                <a:latin typeface="Source Sans Pro Light" panose="020F0502020204030204" pitchFamily="34" charset="0"/>
              </a:rPr>
              <a:t> janvier 2026 au 31 mars 2026</a:t>
            </a:r>
          </a:p>
          <a:p>
            <a:pPr marL="285750" indent="-285750" algn="just">
              <a:buFont typeface="Arial" panose="020B0604020202020204" pitchFamily="34" charset="0"/>
              <a:buChar char="•"/>
            </a:pPr>
            <a:r>
              <a:rPr lang="fr-FR" sz="1200" b="0" i="0" u="none" strike="noStrike" baseline="0" dirty="0">
                <a:solidFill>
                  <a:srgbClr val="000000"/>
                </a:solidFill>
                <a:latin typeface="Source Sans Pro Light" panose="020F0502020204030204" pitchFamily="34" charset="0"/>
              </a:rPr>
              <a:t>la première attestation reçue indique une subrogation erronée du 01 janvier au 31 janvier </a:t>
            </a:r>
          </a:p>
          <a:p>
            <a:pPr marL="285750" indent="-285750" algn="just">
              <a:buFont typeface="Arial" panose="020B0604020202020204" pitchFamily="34" charset="0"/>
              <a:buChar char="•"/>
            </a:pPr>
            <a:r>
              <a:rPr lang="fr-FR" sz="1200" b="0" i="0" u="none" strike="noStrike" baseline="0" dirty="0">
                <a:solidFill>
                  <a:srgbClr val="000000"/>
                </a:solidFill>
                <a:latin typeface="Source Sans Pro Light" panose="020F0502020204030204" pitchFamily="34" charset="0"/>
              </a:rPr>
              <a:t>Une attestation rectificative est réalisée le 15 février avec des dates de subrogation du 01 février au 31 mars </a:t>
            </a:r>
          </a:p>
          <a:p>
            <a:pPr marL="285750" indent="-285750" algn="just">
              <a:buFont typeface="Arial" panose="020B0604020202020204" pitchFamily="34" charset="0"/>
              <a:buChar char="•"/>
            </a:pPr>
            <a:r>
              <a:rPr lang="fr-FR" sz="1200" b="0" i="0" u="none" strike="noStrike" baseline="0" dirty="0">
                <a:solidFill>
                  <a:srgbClr val="000000"/>
                </a:solidFill>
                <a:latin typeface="Source Sans Pro Light" panose="020F0502020204030204" pitchFamily="34" charset="0"/>
              </a:rPr>
              <a:t>A réception de cette attestation rectificative , si un paiement a déjà été fait à l’assuré, la correction ne pourra intervenir que le lendemain du dernier jour payé à l’assuré</a:t>
            </a:r>
          </a:p>
          <a:p>
            <a:pPr algn="just"/>
            <a:endParaRPr lang="fr-FR" sz="1200" b="0" i="0" u="none" strike="noStrike" baseline="0" dirty="0">
              <a:solidFill>
                <a:srgbClr val="000000"/>
              </a:solidFill>
              <a:latin typeface="Source Sans Pro Light" panose="020F0502020204030204" pitchFamily="34" charset="0"/>
            </a:endParaRPr>
          </a:p>
          <a:p>
            <a:endParaRPr lang="fr-FR" b="0"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18</a:t>
            </a:fld>
            <a:endParaRPr lang="fr-FR" dirty="0"/>
          </a:p>
        </p:txBody>
      </p:sp>
    </p:spTree>
    <p:extLst>
      <p:ext uri="{BB962C8B-B14F-4D97-AF65-F5344CB8AC3E}">
        <p14:creationId xmlns:p14="http://schemas.microsoft.com/office/powerpoint/2010/main" val="1093849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Isabelle Foucault</a:t>
            </a:r>
          </a:p>
          <a:p>
            <a:endParaRPr lang="fr-FR" sz="1200" dirty="0"/>
          </a:p>
          <a:p>
            <a:r>
              <a:rPr lang="fr-FR" sz="1200" dirty="0"/>
              <a:t>Le bordereau de paiement des indemnités journalières est un service disponible sur le portail Net-entreprises. Il est destiné aux employeurs qui pratiquent la subrogation et il leur permet : </a:t>
            </a:r>
          </a:p>
          <a:p>
            <a:endParaRPr lang="fr-FR" sz="1200" dirty="0"/>
          </a:p>
          <a:p>
            <a:pPr marL="285750" indent="-285750" algn="l">
              <a:buFont typeface="Arial" panose="020B0604020202020204" pitchFamily="34" charset="0"/>
              <a:buChar char="•"/>
            </a:pPr>
            <a:r>
              <a:rPr lang="fr-FR" sz="1200" b="0" i="0" u="none" strike="noStrike" baseline="0" dirty="0">
                <a:solidFill>
                  <a:schemeClr val="tx1"/>
                </a:solidFill>
                <a:latin typeface="SourceSansPro-Light"/>
              </a:rPr>
              <a:t>De consulter en ligne </a:t>
            </a:r>
            <a:r>
              <a:rPr lang="fr-FR" sz="1200" b="0" i="0" u="none" strike="noStrike" baseline="0" dirty="0">
                <a:solidFill>
                  <a:schemeClr val="tx1"/>
                </a:solidFill>
                <a:latin typeface="SourceSansPro-Regular"/>
              </a:rPr>
              <a:t>les règlements d’indemnités journalières </a:t>
            </a:r>
            <a:r>
              <a:rPr lang="fr-FR" sz="1200" b="0" i="0" u="none" strike="noStrike" baseline="0" dirty="0">
                <a:solidFill>
                  <a:schemeClr val="tx1"/>
                </a:solidFill>
                <a:latin typeface="SourceSansPro-Light"/>
              </a:rPr>
              <a:t>et les indus de l’Assurance Maladie</a:t>
            </a:r>
          </a:p>
          <a:p>
            <a:pPr marL="285750" indent="-285750" algn="l">
              <a:buFont typeface="Arial" panose="020B0604020202020204" pitchFamily="34" charset="0"/>
              <a:buChar char="•"/>
            </a:pPr>
            <a:r>
              <a:rPr lang="fr-FR" sz="1200" dirty="0">
                <a:solidFill>
                  <a:schemeClr val="tx1"/>
                </a:solidFill>
                <a:latin typeface="SourceSansPro-Light"/>
              </a:rPr>
              <a:t>De</a:t>
            </a:r>
            <a:r>
              <a:rPr lang="fr-FR" sz="1200" b="0" i="0" u="none" strike="noStrike" baseline="0" dirty="0">
                <a:solidFill>
                  <a:schemeClr val="tx1"/>
                </a:solidFill>
                <a:latin typeface="SourceSansPro-Light"/>
              </a:rPr>
              <a:t> </a:t>
            </a:r>
            <a:r>
              <a:rPr lang="fr-FR" sz="1200" b="0" i="0" u="none" strike="noStrike" baseline="0" dirty="0">
                <a:solidFill>
                  <a:schemeClr val="tx1"/>
                </a:solidFill>
                <a:latin typeface="SourceSansPro-Regular"/>
              </a:rPr>
              <a:t>télécharger les bordereaux </a:t>
            </a:r>
            <a:r>
              <a:rPr lang="fr-FR" sz="1200" b="0" i="0" u="none" strike="noStrike" baseline="0" dirty="0">
                <a:solidFill>
                  <a:schemeClr val="tx1"/>
                </a:solidFill>
                <a:latin typeface="SourceSansPro-Light"/>
              </a:rPr>
              <a:t>au format PDF, CSV ou XML </a:t>
            </a:r>
            <a:endParaRPr lang="fr-FR" sz="1200" dirty="0">
              <a:solidFill>
                <a:schemeClr val="tx1"/>
              </a:solidFill>
            </a:endParaRPr>
          </a:p>
          <a:p>
            <a:pPr marL="171450" indent="-171450">
              <a:buFont typeface="Arial" panose="020B0604020202020204" pitchFamily="34" charset="0"/>
              <a:buChar char="•"/>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19</a:t>
            </a:fld>
            <a:endParaRPr lang="fr-FR" dirty="0"/>
          </a:p>
        </p:txBody>
      </p:sp>
    </p:spTree>
    <p:extLst>
      <p:ext uri="{BB962C8B-B14F-4D97-AF65-F5344CB8AC3E}">
        <p14:creationId xmlns:p14="http://schemas.microsoft.com/office/powerpoint/2010/main" val="332531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a:t>
            </a:fld>
            <a:endParaRPr lang="fr-FR" dirty="0"/>
          </a:p>
        </p:txBody>
      </p:sp>
    </p:spTree>
    <p:extLst>
      <p:ext uri="{BB962C8B-B14F-4D97-AF65-F5344CB8AC3E}">
        <p14:creationId xmlns:p14="http://schemas.microsoft.com/office/powerpoint/2010/main" val="3027986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rPr>
              <a:t>Isa Foucault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Quelques précisions sur le DJT : Le dernier jour de travail est le jour qui déterminera le point de départ pour l’étude des droits, le calcul du montant de l’indemnité journalier et le début de l’indemnisation. </a:t>
            </a:r>
          </a:p>
          <a:p>
            <a:pPr algn="just"/>
            <a:r>
              <a:rPr lang="fr-FR" sz="1200" dirty="0">
                <a:solidFill>
                  <a:schemeClr val="tx1"/>
                </a:solidFill>
              </a:rPr>
              <a:t>Il correspond  à la veille de l’arrêt, y compris lorsqu’il tombe un dimanche. </a:t>
            </a:r>
          </a:p>
          <a:p>
            <a:pPr algn="just"/>
            <a:r>
              <a:rPr lang="fr-FR" sz="1200" dirty="0">
                <a:solidFill>
                  <a:schemeClr val="tx1"/>
                </a:solidFill>
              </a:rPr>
              <a:t>Si la prescription de l’arrêt correspond à un jour où votre salarié a travaillé, le DJT sera celui de la date de l’arrêt.  </a:t>
            </a:r>
          </a:p>
          <a:p>
            <a:pPr algn="just"/>
            <a:r>
              <a:rPr lang="fr-FR" sz="1200" dirty="0">
                <a:solidFill>
                  <a:schemeClr val="tx1"/>
                </a:solidFill>
              </a:rPr>
              <a:t>Rappel : toute journée commencée est due par l’employeur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20</a:t>
            </a:fld>
            <a:endParaRPr lang="fr-FR" dirty="0"/>
          </a:p>
        </p:txBody>
      </p:sp>
    </p:spTree>
    <p:extLst>
      <p:ext uri="{BB962C8B-B14F-4D97-AF65-F5344CB8AC3E}">
        <p14:creationId xmlns:p14="http://schemas.microsoft.com/office/powerpoint/2010/main" val="410980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Isa Foucault</a:t>
            </a:r>
          </a:p>
          <a:p>
            <a:endParaRPr lang="fr-FR" sz="1200" dirty="0"/>
          </a:p>
          <a:p>
            <a:r>
              <a:rPr lang="fr-FR" sz="1200" dirty="0">
                <a:solidFill>
                  <a:schemeClr val="tx1"/>
                </a:solidFill>
              </a:rPr>
              <a:t>En cas de succession d’arrêt de travail (arrêt maladie puis congé maternité), il faudra s</a:t>
            </a:r>
            <a:r>
              <a:rPr lang="fr-FR" sz="1200" dirty="0"/>
              <a:t>aisir le DJT correspondant à l’arrêt </a:t>
            </a:r>
            <a:r>
              <a:rPr lang="fr-FR" sz="1200" u="sng" dirty="0"/>
              <a:t>maladie</a:t>
            </a:r>
            <a:r>
              <a:rPr lang="fr-FR" sz="1200" dirty="0"/>
              <a:t> et non à la veille du congé maternité </a:t>
            </a:r>
          </a:p>
          <a:p>
            <a:pPr lvl="1"/>
            <a:endParaRPr lang="fr-FR" sz="1200" dirty="0"/>
          </a:p>
          <a:p>
            <a:pPr lvl="1"/>
            <a:r>
              <a:rPr lang="fr-FR" sz="1200" u="sng" dirty="0"/>
              <a:t>Exemple </a:t>
            </a:r>
            <a:r>
              <a:rPr lang="fr-FR" sz="1200" dirty="0"/>
              <a:t>:</a:t>
            </a:r>
          </a:p>
          <a:p>
            <a:pPr lvl="2"/>
            <a:r>
              <a:rPr lang="fr-FR" sz="1200" dirty="0"/>
              <a:t>Arrêt maladie du 22/05/2026 au 15/06/2026 avec un DJT le 21/05/2026</a:t>
            </a:r>
          </a:p>
          <a:p>
            <a:pPr lvl="2"/>
            <a:r>
              <a:rPr lang="fr-FR" sz="1200" dirty="0"/>
              <a:t>Congé maternité à compter du 16/06/2026</a:t>
            </a:r>
          </a:p>
          <a:p>
            <a:pPr lvl="2"/>
            <a:r>
              <a:rPr lang="fr-FR" sz="1200" dirty="0"/>
              <a:t>Le dernier de jour de travail est également le 21/05/2026</a:t>
            </a:r>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21</a:t>
            </a:fld>
            <a:endParaRPr lang="fr-FR" dirty="0"/>
          </a:p>
        </p:txBody>
      </p:sp>
    </p:spTree>
    <p:extLst>
      <p:ext uri="{BB962C8B-B14F-4D97-AF65-F5344CB8AC3E}">
        <p14:creationId xmlns:p14="http://schemas.microsoft.com/office/powerpoint/2010/main" val="720149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Isa Foucault</a:t>
            </a:r>
          </a:p>
          <a:p>
            <a:endParaRPr lang="fr-FR" sz="1200" dirty="0"/>
          </a:p>
          <a:p>
            <a:r>
              <a:rPr lang="fr-FR" sz="1200" dirty="0"/>
              <a:t>Votre compte Net-Entreprises est le lien entre vous et les organismes de protection sociale. Sa mise à jour est essentielle.</a:t>
            </a:r>
          </a:p>
          <a:p>
            <a:r>
              <a:rPr lang="fr-FR" sz="1200" dirty="0"/>
              <a:t>Pour l’accès, le portail est organisé avec un (ou des) </a:t>
            </a:r>
            <a:r>
              <a:rPr lang="fr-FR" sz="1200" b="1" dirty="0"/>
              <a:t>administrateurs</a:t>
            </a:r>
            <a:r>
              <a:rPr lang="fr-FR" sz="1200" dirty="0"/>
              <a:t> et des </a:t>
            </a:r>
            <a:r>
              <a:rPr lang="fr-FR" sz="1200" b="1" dirty="0"/>
              <a:t>déclarants</a:t>
            </a:r>
          </a:p>
          <a:p>
            <a:pPr algn="l"/>
            <a:r>
              <a:rPr lang="fr-FR" sz="1200" b="1" dirty="0"/>
              <a:t>L’administrateur </a:t>
            </a:r>
            <a:r>
              <a:rPr lang="fr-FR" sz="1200" b="0" i="0" u="none" strike="noStrike" baseline="0" dirty="0">
                <a:solidFill>
                  <a:srgbClr val="0C419B"/>
                </a:solidFill>
                <a:latin typeface="ArialMT"/>
              </a:rPr>
              <a:t>gère les déclarants et leur donne accès aux habilitations nécessaires pour son/ses SIRET.</a:t>
            </a:r>
          </a:p>
          <a:p>
            <a:pPr algn="l"/>
            <a:r>
              <a:rPr lang="fr-FR" sz="1200" b="1" i="0" u="none" strike="noStrike" baseline="0" dirty="0">
                <a:solidFill>
                  <a:srgbClr val="0C419B"/>
                </a:solidFill>
                <a:latin typeface="Arial-BoldMT"/>
              </a:rPr>
              <a:t>Le(s) déclarant(s) </a:t>
            </a:r>
            <a:r>
              <a:rPr lang="fr-FR" sz="1200" b="0" i="0" u="none" strike="noStrike" baseline="0" dirty="0">
                <a:solidFill>
                  <a:srgbClr val="0C419B"/>
                </a:solidFill>
                <a:latin typeface="ArialMT"/>
              </a:rPr>
              <a:t>déclare(nt) en fonction des habilitations délivrées par l’administrateur.</a:t>
            </a:r>
          </a:p>
          <a:p>
            <a:pPr algn="l"/>
            <a:endParaRPr lang="fr-FR" sz="1200" b="0" i="0" u="none" strike="noStrike" baseline="0" dirty="0">
              <a:solidFill>
                <a:srgbClr val="0C419B"/>
              </a:solidFill>
              <a:latin typeface="ArialMT"/>
            </a:endParaRPr>
          </a:p>
          <a:p>
            <a:pPr algn="l"/>
            <a:r>
              <a:rPr lang="fr-FR" sz="1200" b="1" i="0" u="none" strike="noStrike" baseline="0" dirty="0">
                <a:solidFill>
                  <a:srgbClr val="0C419B"/>
                </a:solidFill>
                <a:latin typeface="ArialMT"/>
              </a:rPr>
              <a:t>Vous souhaitez changer d’administrateur ?</a:t>
            </a:r>
          </a:p>
          <a:p>
            <a:pPr algn="l"/>
            <a:r>
              <a:rPr lang="fr-FR" sz="1200" b="0" i="0" u="none" strike="noStrike" baseline="0" dirty="0">
                <a:solidFill>
                  <a:srgbClr val="0C419B"/>
                </a:solidFill>
                <a:latin typeface="ArialMT"/>
              </a:rPr>
              <a:t>Rendez-vous sur la Base de Connaissance de Net-Entreprises pour suivre le « pas à pas » : « </a:t>
            </a:r>
            <a:r>
              <a:rPr lang="fr-FR" sz="1200" b="0" i="0" u="none" strike="noStrike" baseline="0" dirty="0">
                <a:solidFill>
                  <a:srgbClr val="A15BB7"/>
                </a:solidFill>
                <a:latin typeface="ArialMT"/>
              </a:rPr>
              <a:t>Inscription d’un </a:t>
            </a:r>
            <a:r>
              <a:rPr lang="fr-FR" sz="1200" b="0" i="0" u="none" strike="noStrike" baseline="0" dirty="0" err="1">
                <a:solidFill>
                  <a:srgbClr val="A15BB7"/>
                </a:solidFill>
                <a:latin typeface="ArialMT"/>
              </a:rPr>
              <a:t>Nème</a:t>
            </a:r>
            <a:r>
              <a:rPr lang="fr-FR" sz="1200" b="0" i="0" u="none" strike="noStrike" baseline="0" dirty="0">
                <a:solidFill>
                  <a:srgbClr val="A15BB7"/>
                </a:solidFill>
                <a:latin typeface="ArialMT"/>
              </a:rPr>
              <a:t> Administrateur ».</a:t>
            </a:r>
          </a:p>
          <a:p>
            <a:pPr algn="l"/>
            <a:r>
              <a:rPr lang="fr-FR" sz="1200" b="0" i="0" u="none" strike="noStrike" baseline="0" dirty="0">
                <a:solidFill>
                  <a:srgbClr val="A15BB7"/>
                </a:solidFill>
                <a:latin typeface="ArialMT"/>
              </a:rPr>
              <a:t>Le flyer que vous voyez à l’écran sera à disposition sur les site des CDG bretons. </a:t>
            </a:r>
          </a:p>
          <a:p>
            <a:pPr algn="l"/>
            <a:endParaRPr lang="fr-FR" sz="1200" b="0" i="0" u="none" strike="noStrike" baseline="0" dirty="0">
              <a:solidFill>
                <a:srgbClr val="A15BB7"/>
              </a:solidFill>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A15BB7"/>
                </a:solidFill>
                <a:latin typeface="ArialMT"/>
              </a:rPr>
              <a:t>Mettre à jour les noms des administrateurs et déclarants vous permettra de </a:t>
            </a:r>
            <a:r>
              <a:rPr lang="fr-FR" sz="1200" b="1" i="0" u="none" strike="noStrike" baseline="0" dirty="0">
                <a:solidFill>
                  <a:srgbClr val="A15BB7"/>
                </a:solidFill>
                <a:latin typeface="ArialMT"/>
              </a:rPr>
              <a:t>f</a:t>
            </a:r>
            <a:r>
              <a:rPr lang="fr-FR" sz="1200" b="1" dirty="0"/>
              <a:t>iabiliser les signatures de vos déclarations électroniques.</a:t>
            </a:r>
          </a:p>
          <a:p>
            <a:pPr algn="l"/>
            <a:endParaRPr lang="fr-FR" sz="1200" b="0" i="0" u="none" strike="noStrike" baseline="0" dirty="0">
              <a:solidFill>
                <a:srgbClr val="A15BB7"/>
              </a:solidFill>
              <a:latin typeface="ArialMT"/>
            </a:endParaRPr>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22</a:t>
            </a:fld>
            <a:endParaRPr lang="fr-FR" dirty="0"/>
          </a:p>
        </p:txBody>
      </p:sp>
    </p:spTree>
    <p:extLst>
      <p:ext uri="{BB962C8B-B14F-4D97-AF65-F5344CB8AC3E}">
        <p14:creationId xmlns:p14="http://schemas.microsoft.com/office/powerpoint/2010/main" val="2497589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Isabelle Foucault</a:t>
            </a:r>
          </a:p>
          <a:p>
            <a:endParaRPr lang="fr-FR" sz="1200" dirty="0"/>
          </a:p>
          <a:p>
            <a:r>
              <a:rPr lang="fr-FR" sz="1200" dirty="0"/>
              <a:t>Pour conclure, un petit mot sur vos chargés de relation entreprises. Ces interlocuteurs sont à votre disposition dans chaque CPAM. Nos missions consistent à vous guider sur les outils numériques, vous accompagner sur la qualité des données transmises ou encore vous informer via des Webinaires ou des réunions collectives. </a:t>
            </a:r>
          </a:p>
          <a:p>
            <a:endParaRPr lang="fr-FR" sz="1200" dirty="0"/>
          </a:p>
          <a:p>
            <a:pPr algn="l"/>
            <a:r>
              <a:rPr lang="fr-FR" sz="1200" b="0" i="0" u="none" strike="noStrike" baseline="0" dirty="0">
                <a:solidFill>
                  <a:srgbClr val="000000"/>
                </a:solidFill>
                <a:latin typeface="Source Sans Pro" panose="020B0503030403020204" pitchFamily="34" charset="0"/>
              </a:rPr>
              <a:t>Pour rappel : la gestion du suivi de dossier indemnités journalière relève d’un autre service 36,79</a:t>
            </a:r>
            <a:endParaRPr lang="fr-FR" sz="1200" dirty="0"/>
          </a:p>
          <a:p>
            <a:endParaRPr lang="fr-FR" sz="1200" dirty="0"/>
          </a:p>
          <a:p>
            <a:endParaRPr lang="fr-FR" sz="1200" dirty="0"/>
          </a:p>
          <a:p>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23</a:t>
            </a:fld>
            <a:endParaRPr lang="fr-FR" dirty="0"/>
          </a:p>
        </p:txBody>
      </p:sp>
    </p:spTree>
    <p:extLst>
      <p:ext uri="{BB962C8B-B14F-4D97-AF65-F5344CB8AC3E}">
        <p14:creationId xmlns:p14="http://schemas.microsoft.com/office/powerpoint/2010/main" val="148536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Isabelle Foucault</a:t>
            </a:r>
          </a:p>
          <a:p>
            <a:endParaRPr lang="fr-FR" dirty="0"/>
          </a:p>
          <a:p>
            <a:r>
              <a:rPr lang="fr-FR" dirty="0"/>
              <a:t>Sur cette vue, vous retrouverez les noms et adresses mails des chargés de relations entreprises des CPAM de Bretagne.</a:t>
            </a:r>
          </a:p>
          <a:p>
            <a:r>
              <a:rPr lang="fr-FR" dirty="0"/>
              <a:t>Ameli entreprises  + </a:t>
            </a:r>
            <a:r>
              <a:rPr lang="fr-FR" dirty="0" err="1"/>
              <a:t>incription</a:t>
            </a:r>
            <a:r>
              <a:rPr lang="fr-FR" dirty="0"/>
              <a:t> newsletter CPAM CARSAT</a:t>
            </a: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24</a:t>
            </a:fld>
            <a:endParaRPr lang="fr-FR" dirty="0"/>
          </a:p>
        </p:txBody>
      </p:sp>
    </p:spTree>
    <p:extLst>
      <p:ext uri="{BB962C8B-B14F-4D97-AF65-F5344CB8AC3E}">
        <p14:creationId xmlns:p14="http://schemas.microsoft.com/office/powerpoint/2010/main" val="759560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25</a:t>
            </a:fld>
            <a:endParaRPr lang="fr-FR" dirty="0"/>
          </a:p>
        </p:txBody>
      </p:sp>
    </p:spTree>
    <p:extLst>
      <p:ext uri="{BB962C8B-B14F-4D97-AF65-F5344CB8AC3E}">
        <p14:creationId xmlns:p14="http://schemas.microsoft.com/office/powerpoint/2010/main" val="2762314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26</a:t>
            </a:fld>
            <a:endParaRPr lang="fr-FR" dirty="0"/>
          </a:p>
        </p:txBody>
      </p:sp>
    </p:spTree>
    <p:extLst>
      <p:ext uri="{BB962C8B-B14F-4D97-AF65-F5344CB8AC3E}">
        <p14:creationId xmlns:p14="http://schemas.microsoft.com/office/powerpoint/2010/main" val="358746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a:t>
            </a:fld>
            <a:endParaRPr lang="fr-FR" dirty="0"/>
          </a:p>
        </p:txBody>
      </p:sp>
    </p:spTree>
    <p:extLst>
      <p:ext uri="{BB962C8B-B14F-4D97-AF65-F5344CB8AC3E}">
        <p14:creationId xmlns:p14="http://schemas.microsoft.com/office/powerpoint/2010/main" val="412156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4</a:t>
            </a:fld>
            <a:endParaRPr lang="fr-FR" dirty="0"/>
          </a:p>
        </p:txBody>
      </p:sp>
    </p:spTree>
    <p:extLst>
      <p:ext uri="{BB962C8B-B14F-4D97-AF65-F5344CB8AC3E}">
        <p14:creationId xmlns:p14="http://schemas.microsoft.com/office/powerpoint/2010/main" val="64389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5</a:t>
            </a:fld>
            <a:endParaRPr lang="fr-FR" dirty="0"/>
          </a:p>
        </p:txBody>
      </p:sp>
    </p:spTree>
    <p:extLst>
      <p:ext uri="{BB962C8B-B14F-4D97-AF65-F5344CB8AC3E}">
        <p14:creationId xmlns:p14="http://schemas.microsoft.com/office/powerpoint/2010/main" val="419127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dirty="0"/>
          </a:p>
          <a:p>
            <a:r>
              <a:rPr lang="fr-FR" dirty="0"/>
              <a:t> A noter : Aucune attestation de salaire ne sera à effectuer durant cette période. </a:t>
            </a:r>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6</a:t>
            </a:fld>
            <a:endParaRPr lang="fr-FR" dirty="0"/>
          </a:p>
        </p:txBody>
      </p:sp>
    </p:spTree>
    <p:extLst>
      <p:ext uri="{BB962C8B-B14F-4D97-AF65-F5344CB8AC3E}">
        <p14:creationId xmlns:p14="http://schemas.microsoft.com/office/powerpoint/2010/main" val="171781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7</a:t>
            </a:fld>
            <a:endParaRPr lang="fr-FR" dirty="0"/>
          </a:p>
        </p:txBody>
      </p:sp>
    </p:spTree>
    <p:extLst>
      <p:ext uri="{BB962C8B-B14F-4D97-AF65-F5344CB8AC3E}">
        <p14:creationId xmlns:p14="http://schemas.microsoft.com/office/powerpoint/2010/main" val="235364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8</a:t>
            </a:fld>
            <a:endParaRPr lang="fr-FR" dirty="0"/>
          </a:p>
        </p:txBody>
      </p:sp>
    </p:spTree>
    <p:extLst>
      <p:ext uri="{BB962C8B-B14F-4D97-AF65-F5344CB8AC3E}">
        <p14:creationId xmlns:p14="http://schemas.microsoft.com/office/powerpoint/2010/main" val="190156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Isa </a:t>
            </a:r>
            <a:r>
              <a:rPr lang="fr-FR" b="1" dirty="0" err="1"/>
              <a:t>Bourbigot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9</a:t>
            </a:fld>
            <a:endParaRPr lang="fr-FR" dirty="0"/>
          </a:p>
        </p:txBody>
      </p:sp>
    </p:spTree>
    <p:extLst>
      <p:ext uri="{BB962C8B-B14F-4D97-AF65-F5344CB8AC3E}">
        <p14:creationId xmlns:p14="http://schemas.microsoft.com/office/powerpoint/2010/main" val="3276726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Photo_AM">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08/06/2026</a:t>
            </a:fld>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27940985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08/06/2026</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27188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bleu">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08/06/2026</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25023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ert">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08/06/2026</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284788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iolet">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08/06/2026</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178577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brique">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3"/>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08/06/2026</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2862972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rose">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08/06/2026</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3697584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parme">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5"/>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08/06/2026</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181625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_AM_vertclai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6"/>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08/06/2026</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3051481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mmaire_bleu">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0084B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08/06/2026</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324769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_vert">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00897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_violet">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10674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mmaire_briqu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04F39"/>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40940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maire_ros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11A8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8366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mmaire_parm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5"/>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40196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maire_vertclair">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6"/>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999461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8"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p:spPr>
        <p:txBody>
          <a:body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154080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verture de chapitre_ble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0084B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verture de chapitre_ver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9689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verture de chapitre_viole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5222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2785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bleu">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08/06/2026</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2959818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verture de chapitre_briqu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656331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verture de chapitre_ros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3977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verture de chapitre_parm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90342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verture de chapitre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5222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32888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uverture de sous-partie_ble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037328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uverture de sous-partie_ver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verture de sous-partie_viole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verture de sous-partie_briqu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uverture de sous-partie_ros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110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ert">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08/06/2026</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889185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verture de sous-partie_parm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005935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uverture de sous-partie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12414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e_bleu">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0084B2"/>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e_vert">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008972"/>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e_violet">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4441922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e_briqu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Titre 1">
            <a:extLst>
              <a:ext uri="{FF2B5EF4-FFF2-40B4-BE49-F238E27FC236}">
                <a16:creationId xmlns:a16="http://schemas.microsoft.com/office/drawing/2014/main" id="{D70E81EC-A4CC-46F3-8A94-BB7AD42F7DA0}"/>
              </a:ext>
            </a:extLst>
          </p:cNvPr>
          <p:cNvSpPr>
            <a:spLocks noGrp="1"/>
          </p:cNvSpPr>
          <p:nvPr>
            <p:ph type="title" hasCustomPrompt="1"/>
          </p:nvPr>
        </p:nvSpPr>
        <p:spPr>
          <a:xfrm>
            <a:off x="509166" y="489518"/>
            <a:ext cx="11196000" cy="1114817"/>
          </a:xfrm>
          <a:solidFill>
            <a:srgbClr val="E04F39"/>
          </a:solidFill>
          <a:ln>
            <a:noFill/>
          </a:ln>
        </p:spPr>
        <p:txBody>
          <a:bodyPr/>
          <a:lstStyle/>
          <a:p>
            <a:r>
              <a:rPr lang="fr-FR" dirty="0"/>
              <a:t>Cliquez pour ajouter un titre</a:t>
            </a:r>
          </a:p>
        </p:txBody>
      </p:sp>
    </p:spTree>
    <p:extLst>
      <p:ext uri="{BB962C8B-B14F-4D97-AF65-F5344CB8AC3E}">
        <p14:creationId xmlns:p14="http://schemas.microsoft.com/office/powerpoint/2010/main" val="21697159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_ros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0111339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_parm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32557272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_vertclair">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0406409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iolet">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08/06/2026</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33797800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3453228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 Photo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3754329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 Photo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024740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 Photo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4013552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 Photo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04F39"/>
          </a:solidFill>
          <a:ln>
            <a:noFill/>
          </a:ln>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012807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Photo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94400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e + Photo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156289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e + Photo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838744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dia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brique">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3"/>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08/06/2026</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10164789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dia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edia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58353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edia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04F39"/>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35220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edia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77229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edia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4267699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edia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628372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media_bleu">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4B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lang="fr-FR" sz="1400" b="0" kern="1200" dirty="0">
                <a:solidFill>
                  <a:schemeClr val="tx2"/>
                </a:solidFill>
                <a:latin typeface="+mn-lt"/>
                <a:ea typeface="+mn-ea"/>
                <a:cs typeface="+mn-cs"/>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media_ver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00897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media_violet">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10518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rose">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08/06/2026</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7928292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media_briqu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04F39"/>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29319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media_ros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11A8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1368551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media_parm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5"/>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95267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media_vertclair">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6"/>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05245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e - Titre horizontal">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p:spPr>
        <p:txBody>
          <a:bodyPr vert="vert270" lIns="0" tIns="0" anchor="ctr" anchorCtr="1"/>
          <a:lstStyle/>
          <a:p>
            <a:r>
              <a:rPr lang="fr-FR"/>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pPr/>
              <a:t>‹N°›</a:t>
            </a:fld>
            <a:endParaRPr lang="fr-FR" dirty="0"/>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247669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e_Titre horizontal_bleu">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0084B2"/>
          </a:solidFill>
        </p:spPr>
        <p:txBody>
          <a:bodyPr vert="vert270" lIns="0" tIns="0" anchor="ctr" anchorCtr="1"/>
          <a:lstStyle/>
          <a:p>
            <a:r>
              <a:rPr lang="fr-FR"/>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pPr/>
              <a:t>‹N°›</a:t>
            </a:fld>
            <a:endParaRPr lang="fr-FR" dirty="0"/>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1519606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e_Titre horizontal_vert">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008972"/>
          </a:solidFill>
        </p:spPr>
        <p:txBody>
          <a:bodyPr vert="vert270" lIns="0" tIns="0" anchor="ctr" anchorCtr="1"/>
          <a:lstStyle/>
          <a:p>
            <a:r>
              <a:rPr lang="fr-FR"/>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pPr/>
              <a:t>‹N°›</a:t>
            </a:fld>
            <a:endParaRPr lang="fr-FR" dirty="0"/>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0613386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e_Titre horizontal_violet">
    <p:spTree>
      <p:nvGrpSpPr>
        <p:cNvPr id="1" name=""/>
        <p:cNvGrpSpPr/>
        <p:nvPr/>
      </p:nvGrpSpPr>
      <p:grpSpPr>
        <a:xfrm>
          <a:off x="0" y="0"/>
          <a:ext cx="0" cy="0"/>
          <a:chOff x="0" y="0"/>
          <a:chExt cx="0" cy="0"/>
        </a:xfrm>
      </p:grpSpPr>
      <p:sp>
        <p:nvSpPr>
          <p:cNvPr id="2" name="Titre 1"/>
          <p:cNvSpPr>
            <a:spLocks noGrp="1"/>
          </p:cNvSpPr>
          <p:nvPr>
            <p:ph type="title"/>
          </p:nvPr>
        </p:nvSpPr>
        <p:spPr>
          <a:xfrm>
            <a:off x="498660" y="477839"/>
            <a:ext cx="1372343" cy="5391150"/>
          </a:xfrm>
          <a:solidFill>
            <a:schemeClr val="accent2"/>
          </a:solidFill>
        </p:spPr>
        <p:txBody>
          <a:bodyPr vert="vert270" lIns="0" tIns="0" anchor="ctr" anchorCtr="1"/>
          <a:lstStyle/>
          <a:p>
            <a:r>
              <a:rPr lang="fr-FR"/>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pPr/>
              <a:t>‹N°›</a:t>
            </a:fld>
            <a:endParaRPr lang="fr-FR" dirty="0"/>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6891521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e_Titre horizontal_briqu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E04F39"/>
          </a:solidFill>
        </p:spPr>
        <p:txBody>
          <a:bodyPr vert="vert270" lIns="0" tIns="0" anchor="ctr" anchorCtr="1"/>
          <a:lstStyle/>
          <a:p>
            <a:r>
              <a:rPr lang="fr-FR"/>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pPr/>
              <a:t>‹N°›</a:t>
            </a:fld>
            <a:endParaRPr lang="fr-FR" dirty="0"/>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5950540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e_Titre horizontal_ros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rgbClr val="E11A81"/>
          </a:solidFill>
        </p:spPr>
        <p:txBody>
          <a:bodyPr vert="vert270" lIns="0" tIns="0" anchor="ctr" anchorCtr="1"/>
          <a:lstStyle/>
          <a:p>
            <a:r>
              <a:rPr lang="fr-FR"/>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pPr/>
              <a:t>‹N°›</a:t>
            </a:fld>
            <a:endParaRPr lang="fr-FR" dirty="0"/>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00651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parme">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5"/>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08/06/2026</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3459704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e_Titre horizontal_parme">
    <p:spTree>
      <p:nvGrpSpPr>
        <p:cNvPr id="1" name=""/>
        <p:cNvGrpSpPr/>
        <p:nvPr/>
      </p:nvGrpSpPr>
      <p:grpSpPr>
        <a:xfrm>
          <a:off x="0" y="0"/>
          <a:ext cx="0" cy="0"/>
          <a:chOff x="0" y="0"/>
          <a:chExt cx="0" cy="0"/>
        </a:xfrm>
      </p:grpSpPr>
      <p:sp>
        <p:nvSpPr>
          <p:cNvPr id="2" name="Titre 1"/>
          <p:cNvSpPr>
            <a:spLocks noGrp="1"/>
          </p:cNvSpPr>
          <p:nvPr>
            <p:ph type="title"/>
          </p:nvPr>
        </p:nvSpPr>
        <p:spPr>
          <a:xfrm>
            <a:off x="498660" y="465139"/>
            <a:ext cx="1372343" cy="5391150"/>
          </a:xfrm>
          <a:solidFill>
            <a:schemeClr val="accent5"/>
          </a:solidFill>
        </p:spPr>
        <p:txBody>
          <a:bodyPr vert="vert270" lIns="0" tIns="0" anchor="ctr" anchorCtr="1"/>
          <a:lstStyle/>
          <a:p>
            <a:r>
              <a:rPr lang="fr-FR"/>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pPr/>
              <a:t>‹N°›</a:t>
            </a:fld>
            <a:endParaRPr lang="fr-FR" dirty="0"/>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0851087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e_Titre horizontal_vertclair">
    <p:spTree>
      <p:nvGrpSpPr>
        <p:cNvPr id="1" name=""/>
        <p:cNvGrpSpPr/>
        <p:nvPr/>
      </p:nvGrpSpPr>
      <p:grpSpPr>
        <a:xfrm>
          <a:off x="0" y="0"/>
          <a:ext cx="0" cy="0"/>
          <a:chOff x="0" y="0"/>
          <a:chExt cx="0" cy="0"/>
        </a:xfrm>
      </p:grpSpPr>
      <p:sp>
        <p:nvSpPr>
          <p:cNvPr id="2" name="Titre 1"/>
          <p:cNvSpPr>
            <a:spLocks noGrp="1"/>
          </p:cNvSpPr>
          <p:nvPr>
            <p:ph type="title"/>
          </p:nvPr>
        </p:nvSpPr>
        <p:spPr>
          <a:xfrm>
            <a:off x="498660" y="477839"/>
            <a:ext cx="1372343" cy="5391150"/>
          </a:xfrm>
          <a:solidFill>
            <a:schemeClr val="accent6"/>
          </a:solidFill>
        </p:spPr>
        <p:txBody>
          <a:bodyPr vert="vert270" lIns="0" tIns="0" anchor="ctr" anchorCtr="1"/>
          <a:lstStyle/>
          <a:p>
            <a:r>
              <a:rPr lang="fr-FR"/>
              <a:t>Modifiez le style du titre</a:t>
            </a:r>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pPr/>
              <a:t>‹N°›</a:t>
            </a:fld>
            <a:endParaRPr lang="fr-FR" dirty="0"/>
          </a:p>
        </p:txBody>
      </p:sp>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2207172" y="465138"/>
            <a:ext cx="9487941" cy="53895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3503324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 name="Espace réservé du texte 2"/>
          <p:cNvSpPr>
            <a:spLocks noGrp="1"/>
          </p:cNvSpPr>
          <p:nvPr>
            <p:ph type="body" sz="quarter" idx="29" hasCustomPrompt="1"/>
          </p:nvPr>
        </p:nvSpPr>
        <p:spPr>
          <a:xfrm>
            <a:off x="1663700" y="1155700"/>
            <a:ext cx="7632700" cy="3644900"/>
          </a:xfrm>
        </p:spPr>
        <p:txBody>
          <a:bodyPr>
            <a:normAutofit/>
          </a:bodyPr>
          <a:lstStyle>
            <a:lvl1pPr>
              <a:defRPr lang="fr-FR" sz="3800" b="0" kern="1200" cap="all" baseline="0" dirty="0">
                <a:solidFill>
                  <a:schemeClr val="bg1"/>
                </a:solidFill>
                <a:latin typeface="+mn-lt"/>
                <a:ea typeface="+mn-ea"/>
                <a:cs typeface="+mn-cs"/>
              </a:defRPr>
            </a:lvl1pPr>
          </a:lstStyle>
          <a:p>
            <a:pPr lvl="0"/>
            <a:r>
              <a:rPr lang="fr-FR" dirty="0"/>
              <a:t>CITATION SUR PLUSIEURS LIGNES</a:t>
            </a: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26993023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itation_ble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0084B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CITATION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572" y="1813353"/>
            <a:ext cx="1513490" cy="1518603"/>
          </a:xfrm>
          <a:prstGeom prst="rect">
            <a:avLst/>
          </a:prstGeom>
        </p:spPr>
      </p:pic>
    </p:spTree>
    <p:extLst>
      <p:ext uri="{BB962C8B-B14F-4D97-AF65-F5344CB8AC3E}">
        <p14:creationId xmlns:p14="http://schemas.microsoft.com/office/powerpoint/2010/main" val="6444833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itation_ver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58700"/>
            <a:ext cx="11185200" cy="5407113"/>
          </a:xfrm>
          <a:prstGeom prst="rect">
            <a:avLst/>
          </a:prstGeom>
          <a:solidFill>
            <a:srgbClr val="00897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CITATION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28528526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itation_violet">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CITATION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23071188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itation_briqu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04F39"/>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CITATION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12867761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itation_ros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11A8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1245476"/>
            <a:ext cx="7560000" cy="3446573"/>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CITATION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31040" y="1182417"/>
            <a:ext cx="46800" cy="35640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19539606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itation_parm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5"/>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3" name="Espace réservé du texte 2"/>
          <p:cNvSpPr>
            <a:spLocks noGrp="1"/>
          </p:cNvSpPr>
          <p:nvPr>
            <p:ph type="body" sz="quarter" idx="29" hasCustomPrompt="1"/>
          </p:nvPr>
        </p:nvSpPr>
        <p:spPr>
          <a:xfrm>
            <a:off x="1285326" y="1157395"/>
            <a:ext cx="7632700" cy="3644900"/>
          </a:xfrm>
        </p:spPr>
        <p:txBody>
          <a:bodyPr anchor="ctr" anchorCtr="0">
            <a:normAutofit/>
          </a:bodyPr>
          <a:lstStyle>
            <a:lvl1pPr algn="l">
              <a:defRPr lang="fr-FR" sz="3800" b="0" i="1" kern="1200" cap="all" baseline="0" dirty="0">
                <a:solidFill>
                  <a:schemeClr val="bg1"/>
                </a:solidFill>
                <a:latin typeface="+mn-lt"/>
                <a:ea typeface="+mn-ea"/>
                <a:cs typeface="+mn-cs"/>
              </a:defRPr>
            </a:lvl1pPr>
          </a:lstStyle>
          <a:p>
            <a:pPr lvl="0"/>
            <a:r>
              <a:rPr lang="fr-FR" dirty="0"/>
              <a:t>CITATION SUR PLUSIEURS LIGNES</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35275997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itation_vertclair">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6"/>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3" name="Espace réservé du texte 2"/>
          <p:cNvSpPr>
            <a:spLocks noGrp="1"/>
          </p:cNvSpPr>
          <p:nvPr>
            <p:ph type="body" sz="quarter" idx="29" hasCustomPrompt="1"/>
          </p:nvPr>
        </p:nvSpPr>
        <p:spPr>
          <a:xfrm>
            <a:off x="1285326" y="1157395"/>
            <a:ext cx="7632700" cy="3644900"/>
          </a:xfrm>
        </p:spPr>
        <p:txBody>
          <a:bodyPr anchor="ctr" anchorCtr="0">
            <a:normAutofit/>
          </a:bodyPr>
          <a:lstStyle>
            <a:lvl1pPr algn="l">
              <a:defRPr lang="fr-FR" sz="3800" b="0" i="1" kern="1200" cap="all" baseline="0" dirty="0">
                <a:solidFill>
                  <a:schemeClr val="bg1"/>
                </a:solidFill>
                <a:latin typeface="+mn-lt"/>
                <a:ea typeface="+mn-ea"/>
                <a:cs typeface="+mn-cs"/>
              </a:defRPr>
            </a:lvl1pPr>
          </a:lstStyle>
          <a:p>
            <a:pPr lvl="0"/>
            <a:r>
              <a:rPr lang="fr-FR" dirty="0"/>
              <a:t>CITATION SUR PLUSIEURS LIGNES</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3448" y="741298"/>
            <a:ext cx="1513490" cy="1518603"/>
          </a:xfrm>
          <a:prstGeom prst="rect">
            <a:avLst/>
          </a:prstGeom>
        </p:spPr>
      </p:pic>
    </p:spTree>
    <p:extLst>
      <p:ext uri="{BB962C8B-B14F-4D97-AF65-F5344CB8AC3E}">
        <p14:creationId xmlns:p14="http://schemas.microsoft.com/office/powerpoint/2010/main" val="399278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uverture fond couleur + Photo_AM_vertclair">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6"/>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08/06/2026</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37316638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860558D-47B3-CE46-BCFD-EEB8EC94E2E9}" type="datetime1">
              <a:rPr lang="fr-FR" smtClean="0"/>
              <a:t>08/06/2026</a:t>
            </a:fld>
            <a:endParaRPr lang="fr-FR" dirty="0"/>
          </a:p>
        </p:txBody>
      </p:sp>
      <p:sp>
        <p:nvSpPr>
          <p:cNvPr id="6" name="Espace réservé du numéro de diapositive 5"/>
          <p:cNvSpPr>
            <a:spLocks noGrp="1"/>
          </p:cNvSpPr>
          <p:nvPr>
            <p:ph type="sldNum" sz="quarter" idx="11"/>
          </p:nvPr>
        </p:nvSpPr>
        <p:spPr/>
        <p:txBody>
          <a:body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7053893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33992498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9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08/06/2026</a:t>
            </a:fld>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3"/>
            <a:endParaRPr lang="fr-FR" dirty="0"/>
          </a:p>
          <a:p>
            <a:pPr lvl="4"/>
            <a:endParaRPr lang="fr-FR" dirty="0"/>
          </a:p>
        </p:txBody>
      </p:sp>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4156" r:id="rId3"/>
    <p:sldLayoutId id="2147484155" r:id="rId4"/>
    <p:sldLayoutId id="2147484154" r:id="rId5"/>
    <p:sldLayoutId id="2147484157" r:id="rId6"/>
    <p:sldLayoutId id="2147484158" r:id="rId7"/>
    <p:sldLayoutId id="2147484162" r:id="rId8"/>
    <p:sldLayoutId id="2147484163" r:id="rId9"/>
    <p:sldLayoutId id="2147483703" r:id="rId10"/>
    <p:sldLayoutId id="2147484149" r:id="rId11"/>
    <p:sldLayoutId id="2147484152" r:id="rId12"/>
    <p:sldLayoutId id="2147484151" r:id="rId13"/>
    <p:sldLayoutId id="2147484150" r:id="rId14"/>
    <p:sldLayoutId id="2147484159" r:id="rId15"/>
    <p:sldLayoutId id="2147484160" r:id="rId16"/>
    <p:sldLayoutId id="2147484161" r:id="rId17"/>
    <p:sldLayoutId id="2147483704" r:id="rId18"/>
    <p:sldLayoutId id="2147483705" r:id="rId19"/>
    <p:sldLayoutId id="2147483706" r:id="rId20"/>
    <p:sldLayoutId id="2147484143" r:id="rId21"/>
    <p:sldLayoutId id="2147484129" r:id="rId22"/>
    <p:sldLayoutId id="2147483708" r:id="rId23"/>
    <p:sldLayoutId id="2147484164" r:id="rId24"/>
    <p:sldLayoutId id="2147484165" r:id="rId25"/>
    <p:sldLayoutId id="2147483709" r:id="rId26"/>
    <p:sldLayoutId id="2147483710" r:id="rId27"/>
    <p:sldLayoutId id="2147484040" r:id="rId28"/>
    <p:sldLayoutId id="2147484142" r:id="rId29"/>
    <p:sldLayoutId id="2147484130" r:id="rId30"/>
    <p:sldLayoutId id="2147483713" r:id="rId31"/>
    <p:sldLayoutId id="2147484166" r:id="rId32"/>
    <p:sldLayoutId id="2147484167" r:id="rId33"/>
    <p:sldLayoutId id="2147483741" r:id="rId34"/>
    <p:sldLayoutId id="2147484141" r:id="rId35"/>
    <p:sldLayoutId id="2147483743" r:id="rId36"/>
    <p:sldLayoutId id="2147483744" r:id="rId37"/>
    <p:sldLayoutId id="2147483742" r:id="rId38"/>
    <p:sldLayoutId id="2147483745" r:id="rId39"/>
    <p:sldLayoutId id="2147484168" r:id="rId40"/>
    <p:sldLayoutId id="2147484169" r:id="rId41"/>
    <p:sldLayoutId id="2147483714" r:id="rId42"/>
    <p:sldLayoutId id="2147483715" r:id="rId43"/>
    <p:sldLayoutId id="2147483716" r:id="rId44"/>
    <p:sldLayoutId id="2147484144" r:id="rId45"/>
    <p:sldLayoutId id="2147484120" r:id="rId46"/>
    <p:sldLayoutId id="2147483718" r:id="rId47"/>
    <p:sldLayoutId id="2147484170" r:id="rId48"/>
    <p:sldLayoutId id="2147484171" r:id="rId49"/>
    <p:sldLayoutId id="2147483719" r:id="rId50"/>
    <p:sldLayoutId id="2147483720" r:id="rId51"/>
    <p:sldLayoutId id="2147483721" r:id="rId52"/>
    <p:sldLayoutId id="2147484145" r:id="rId53"/>
    <p:sldLayoutId id="2147484131" r:id="rId54"/>
    <p:sldLayoutId id="2147483723" r:id="rId55"/>
    <p:sldLayoutId id="2147484172" r:id="rId56"/>
    <p:sldLayoutId id="2147484173" r:id="rId57"/>
    <p:sldLayoutId id="2147483724" r:id="rId58"/>
    <p:sldLayoutId id="2147483725" r:id="rId59"/>
    <p:sldLayoutId id="2147483726" r:id="rId60"/>
    <p:sldLayoutId id="2147484146" r:id="rId61"/>
    <p:sldLayoutId id="2147484133" r:id="rId62"/>
    <p:sldLayoutId id="2147483728" r:id="rId63"/>
    <p:sldLayoutId id="2147484174" r:id="rId64"/>
    <p:sldLayoutId id="2147484175" r:id="rId65"/>
    <p:sldLayoutId id="2147483729" r:id="rId66"/>
    <p:sldLayoutId id="2147483730" r:id="rId67"/>
    <p:sldLayoutId id="2147483731" r:id="rId68"/>
    <p:sldLayoutId id="2147484148" r:id="rId69"/>
    <p:sldLayoutId id="2147483733" r:id="rId70"/>
    <p:sldLayoutId id="2147484138" r:id="rId71"/>
    <p:sldLayoutId id="2147484176" r:id="rId72"/>
    <p:sldLayoutId id="2147484177" r:id="rId73"/>
    <p:sldLayoutId id="2147483757" r:id="rId74"/>
    <p:sldLayoutId id="2147484089" r:id="rId75"/>
    <p:sldLayoutId id="2147484091" r:id="rId76"/>
    <p:sldLayoutId id="2147484095" r:id="rId77"/>
    <p:sldLayoutId id="2147484093" r:id="rId78"/>
    <p:sldLayoutId id="2147484139" r:id="rId79"/>
    <p:sldLayoutId id="2147484178" r:id="rId80"/>
    <p:sldLayoutId id="2147484179" r:id="rId81"/>
    <p:sldLayoutId id="2147484029" r:id="rId82"/>
    <p:sldLayoutId id="2147484081" r:id="rId83"/>
    <p:sldLayoutId id="2147484082" r:id="rId84"/>
    <p:sldLayoutId id="2147484140" r:id="rId85"/>
    <p:sldLayoutId id="2147484085" r:id="rId86"/>
    <p:sldLayoutId id="2147484088" r:id="rId87"/>
    <p:sldLayoutId id="2147484180" r:id="rId88"/>
    <p:sldLayoutId id="2147484181" r:id="rId89"/>
    <p:sldLayoutId id="2147483734" r:id="rId90"/>
    <p:sldLayoutId id="2147484182" r:id="rId91"/>
    <p:sldLayoutId id="2147484183" r:id="rId92"/>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42.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3.xml"/><Relationship Id="rId1" Type="http://schemas.openxmlformats.org/officeDocument/2006/relationships/slideLayout" Target="../slideLayouts/slideLayout42.xml"/><Relationship Id="rId5" Type="http://schemas.openxmlformats.org/officeDocument/2006/relationships/image" Target="../media/image17.png"/><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mailto:cis-entreprises.cpam-ille-et-vilaine@assurance-maladie.fr" TargetMode="External"/><Relationship Id="rId2" Type="http://schemas.openxmlformats.org/officeDocument/2006/relationships/notesSlide" Target="../notesSlides/notesSlide24.xml"/><Relationship Id="rId1" Type="http://schemas.openxmlformats.org/officeDocument/2006/relationships/slideLayout" Target="../slideLayouts/slideLayout92.xml"/><Relationship Id="rId6" Type="http://schemas.openxmlformats.org/officeDocument/2006/relationships/hyperlink" Target="mailto:contactemployeur.cpam-morbihan@assurance-maladie.fr" TargetMode="External"/><Relationship Id="rId5" Type="http://schemas.openxmlformats.org/officeDocument/2006/relationships/hyperlink" Target="mailto:contact-employeurs22@assurance-maladie.fr" TargetMode="External"/><Relationship Id="rId4" Type="http://schemas.openxmlformats.org/officeDocument/2006/relationships/hyperlink" Target="mailto:correspondant.employeur29@assurance-maladie.fr"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br>
              <a:rPr lang="fr-FR" dirty="0"/>
            </a:br>
            <a:r>
              <a:rPr lang="fr-FR" sz="6000" dirty="0" err="1"/>
              <a:t>ARRêts</a:t>
            </a:r>
            <a:r>
              <a:rPr lang="fr-FR" sz="6000" dirty="0"/>
              <a:t> de travail </a:t>
            </a:r>
            <a:br>
              <a:rPr lang="fr-FR" dirty="0"/>
            </a:br>
            <a:r>
              <a:rPr lang="fr-FR" sz="3600" dirty="0"/>
              <a:t>évolutions 2026 et retour sur les bonnes pratiques déclaratives</a:t>
            </a:r>
            <a:br>
              <a:rPr lang="fr-FR" dirty="0"/>
            </a:br>
            <a:endParaRPr lang="fr-FR" dirty="0"/>
          </a:p>
        </p:txBody>
      </p:sp>
      <p:sp>
        <p:nvSpPr>
          <p:cNvPr id="5" name="Espace réservé du texte 4"/>
          <p:cNvSpPr>
            <a:spLocks noGrp="1"/>
          </p:cNvSpPr>
          <p:nvPr>
            <p:ph type="body" sz="quarter" idx="13"/>
          </p:nvPr>
        </p:nvSpPr>
        <p:spPr>
          <a:xfrm>
            <a:off x="4867422" y="5957635"/>
            <a:ext cx="6797939" cy="316555"/>
          </a:xfrm>
        </p:spPr>
        <p:txBody>
          <a:bodyPr>
            <a:normAutofit fontScale="92500" lnSpcReduction="20000"/>
          </a:bodyPr>
          <a:lstStyle/>
          <a:p>
            <a:r>
              <a:rPr lang="fr-FR" dirty="0"/>
              <a:t>Assurance Maladie du Finistère</a:t>
            </a:r>
          </a:p>
        </p:txBody>
      </p:sp>
      <p:sp>
        <p:nvSpPr>
          <p:cNvPr id="4" name="ZoneTexte 3">
            <a:extLst>
              <a:ext uri="{FF2B5EF4-FFF2-40B4-BE49-F238E27FC236}">
                <a16:creationId xmlns:a16="http://schemas.microsoft.com/office/drawing/2014/main" id="{E34283F2-690D-AE40-5B0E-9F98C4E39B9C}"/>
              </a:ext>
            </a:extLst>
          </p:cNvPr>
          <p:cNvSpPr txBox="1"/>
          <p:nvPr/>
        </p:nvSpPr>
        <p:spPr>
          <a:xfrm>
            <a:off x="10873212" y="6472978"/>
            <a:ext cx="982272" cy="307777"/>
          </a:xfrm>
          <a:prstGeom prst="rect">
            <a:avLst/>
          </a:prstGeom>
          <a:noFill/>
        </p:spPr>
        <p:txBody>
          <a:bodyPr wrap="square" rtlCol="0">
            <a:spAutoFit/>
          </a:bodyPr>
          <a:lstStyle/>
          <a:p>
            <a:r>
              <a:rPr lang="fr-FR" sz="1400" dirty="0"/>
              <a:t>04.06.26</a:t>
            </a:r>
          </a:p>
        </p:txBody>
      </p:sp>
    </p:spTree>
    <p:extLst>
      <p:ext uri="{BB962C8B-B14F-4D97-AF65-F5344CB8AC3E}">
        <p14:creationId xmlns:p14="http://schemas.microsoft.com/office/powerpoint/2010/main" val="526238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59" y="1742536"/>
            <a:ext cx="11195999" cy="4244196"/>
          </a:xfrm>
        </p:spPr>
        <p:txBody>
          <a:bodyPr>
            <a:normAutofit/>
          </a:bodyPr>
          <a:lstStyle/>
          <a:p>
            <a:pPr marL="0" lvl="1" indent="0">
              <a:buNone/>
            </a:pPr>
            <a:endParaRPr lang="fr-FR" b="0" dirty="0"/>
          </a:p>
          <a:p>
            <a:pPr marL="0" lvl="1" indent="0">
              <a:buNone/>
            </a:pPr>
            <a:endParaRPr lang="fr-FR" dirty="0"/>
          </a:p>
          <a:p>
            <a:pPr algn="just"/>
            <a:r>
              <a:rPr lang="fr-FR" dirty="0">
                <a:solidFill>
                  <a:schemeClr val="tx1"/>
                </a:solidFill>
              </a:rPr>
              <a:t>Lorsque le congé supplémentaire de naissance est consécutif au congé maternité ou paternité, le salaire de référence retenu sera le même que pour le congé de maternité, de paternité et d’accueil de l’enfant ou d’adoption.</a:t>
            </a:r>
          </a:p>
          <a:p>
            <a:pPr algn="just"/>
            <a:endParaRPr lang="fr-FR" dirty="0">
              <a:solidFill>
                <a:schemeClr val="tx1"/>
              </a:solidFill>
            </a:endParaRPr>
          </a:p>
          <a:p>
            <a:pPr algn="just"/>
            <a:r>
              <a:rPr lang="fr-FR" dirty="0">
                <a:solidFill>
                  <a:schemeClr val="tx1"/>
                </a:solidFill>
              </a:rPr>
              <a:t>Si le salarié reprend le travail entre les deux congés, le revenu de référence sera celui du mois qui précède le congé supplémentaire de naissance.</a:t>
            </a:r>
          </a:p>
          <a:p>
            <a:pPr lvl="1"/>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10</a:t>
            </a:fld>
            <a:endParaRPr lang="fr-FR" dirty="0"/>
          </a:p>
        </p:txBody>
      </p:sp>
      <p:sp>
        <p:nvSpPr>
          <p:cNvPr id="4" name="Titre 3"/>
          <p:cNvSpPr>
            <a:spLocks noGrp="1"/>
          </p:cNvSpPr>
          <p:nvPr>
            <p:ph type="title"/>
          </p:nvPr>
        </p:nvSpPr>
        <p:spPr/>
        <p:txBody>
          <a:bodyPr/>
          <a:lstStyle/>
          <a:p>
            <a:r>
              <a:rPr lang="fr-FR" dirty="0"/>
              <a:t>Congé de naissance : indemnisation</a:t>
            </a:r>
          </a:p>
        </p:txBody>
      </p:sp>
    </p:spTree>
    <p:extLst>
      <p:ext uri="{BB962C8B-B14F-4D97-AF65-F5344CB8AC3E}">
        <p14:creationId xmlns:p14="http://schemas.microsoft.com/office/powerpoint/2010/main" val="180919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4" name="Espace réservé du texte 3"/>
          <p:cNvSpPr>
            <a:spLocks noGrp="1"/>
          </p:cNvSpPr>
          <p:nvPr>
            <p:ph type="body" sz="quarter" idx="3"/>
          </p:nvPr>
        </p:nvSpPr>
        <p:spPr>
          <a:xfrm>
            <a:off x="1538558" y="3000049"/>
            <a:ext cx="8475018" cy="1692000"/>
          </a:xfrm>
        </p:spPr>
        <p:txBody>
          <a:bodyPr>
            <a:normAutofit/>
          </a:bodyPr>
          <a:lstStyle/>
          <a:p>
            <a:r>
              <a:rPr lang="fr-FR" dirty="0"/>
              <a:t>Vos questions…</a:t>
            </a:r>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11</a:t>
            </a:fld>
            <a:endParaRPr lang="fr-FR" dirty="0"/>
          </a:p>
        </p:txBody>
      </p:sp>
      <p:sp>
        <p:nvSpPr>
          <p:cNvPr id="6" name="Espace réservé du texte 5"/>
          <p:cNvSpPr>
            <a:spLocks noGrp="1"/>
          </p:cNvSpPr>
          <p:nvPr>
            <p:ph type="body" sz="quarter" idx="28"/>
          </p:nvPr>
        </p:nvSpPr>
        <p:spPr/>
        <p:txBody>
          <a:bodyPr/>
          <a:lstStyle/>
          <a:p>
            <a:endParaRPr lang="fr-FR" dirty="0"/>
          </a:p>
        </p:txBody>
      </p:sp>
    </p:spTree>
    <p:extLst>
      <p:ext uri="{BB962C8B-B14F-4D97-AF65-F5344CB8AC3E}">
        <p14:creationId xmlns:p14="http://schemas.microsoft.com/office/powerpoint/2010/main" val="294127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a:t>02</a:t>
            </a:r>
          </a:p>
        </p:txBody>
      </p:sp>
      <p:sp>
        <p:nvSpPr>
          <p:cNvPr id="4" name="Espace réservé du texte 3"/>
          <p:cNvSpPr>
            <a:spLocks noGrp="1"/>
          </p:cNvSpPr>
          <p:nvPr>
            <p:ph type="body" sz="quarter" idx="3"/>
          </p:nvPr>
        </p:nvSpPr>
        <p:spPr>
          <a:xfrm>
            <a:off x="1538558" y="3000049"/>
            <a:ext cx="8475018" cy="1692000"/>
          </a:xfrm>
        </p:spPr>
        <p:txBody>
          <a:bodyPr>
            <a:normAutofit/>
          </a:bodyPr>
          <a:lstStyle/>
          <a:p>
            <a:r>
              <a:rPr lang="fr-FR" dirty="0"/>
              <a:t>retour sur les bonnes pratiques déclaratives</a:t>
            </a:r>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12</a:t>
            </a:fld>
            <a:endParaRPr lang="fr-FR" dirty="0"/>
          </a:p>
        </p:txBody>
      </p:sp>
      <p:sp>
        <p:nvSpPr>
          <p:cNvPr id="6" name="Espace réservé du texte 5"/>
          <p:cNvSpPr>
            <a:spLocks noGrp="1"/>
          </p:cNvSpPr>
          <p:nvPr>
            <p:ph type="body" sz="quarter" idx="28"/>
          </p:nvPr>
        </p:nvSpPr>
        <p:spPr/>
        <p:txBody>
          <a:bodyPr/>
          <a:lstStyle/>
          <a:p>
            <a:endParaRPr lang="fr-FR" dirty="0"/>
          </a:p>
        </p:txBody>
      </p:sp>
    </p:spTree>
    <p:extLst>
      <p:ext uri="{BB962C8B-B14F-4D97-AF65-F5344CB8AC3E}">
        <p14:creationId xmlns:p14="http://schemas.microsoft.com/office/powerpoint/2010/main" val="31641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1751162"/>
            <a:ext cx="6264449" cy="4235570"/>
          </a:xfrm>
        </p:spPr>
        <p:txBody>
          <a:bodyPr>
            <a:normAutofit fontScale="92500" lnSpcReduction="10000"/>
          </a:bodyPr>
          <a:lstStyle/>
          <a:p>
            <a:r>
              <a:rPr lang="fr-FR" dirty="0"/>
              <a:t>Absence de prescription entre un arrêt de travail et une prolongation</a:t>
            </a:r>
          </a:p>
          <a:p>
            <a:endParaRPr lang="fr-FR" dirty="0"/>
          </a:p>
          <a:p>
            <a:pPr lvl="1">
              <a:buFont typeface="Wingdings" panose="05000000000000000000" pitchFamily="2" charset="2"/>
              <a:buChar char="Ø"/>
            </a:pPr>
            <a:r>
              <a:rPr lang="fr-FR" dirty="0"/>
              <a:t>si ≤ 48 heures et le 2</a:t>
            </a:r>
            <a:r>
              <a:rPr lang="fr-FR" baseline="30000" dirty="0"/>
              <a:t>ième</a:t>
            </a:r>
            <a:r>
              <a:rPr lang="fr-FR" dirty="0"/>
              <a:t> prescription d’arrêt de travail est une prolongation</a:t>
            </a:r>
          </a:p>
          <a:p>
            <a:pPr lvl="2">
              <a:buFont typeface="Wingdings" panose="05000000000000000000" pitchFamily="2" charset="2"/>
              <a:buChar char="q"/>
            </a:pPr>
            <a:r>
              <a:rPr lang="fr-FR" dirty="0"/>
              <a:t>Paiement à 0€ des 2 jours non prescrits</a:t>
            </a:r>
          </a:p>
          <a:p>
            <a:pPr lvl="2">
              <a:buFont typeface="Wingdings" panose="05000000000000000000" pitchFamily="2" charset="2"/>
              <a:buChar char="q"/>
            </a:pPr>
            <a:r>
              <a:rPr lang="fr-FR" dirty="0"/>
              <a:t>Pas de nouvelle carence appliquée</a:t>
            </a:r>
          </a:p>
          <a:p>
            <a:pPr marL="393192" lvl="1" indent="0">
              <a:buNone/>
            </a:pPr>
            <a:endParaRPr lang="fr-FR" dirty="0"/>
          </a:p>
          <a:p>
            <a:pPr lvl="1">
              <a:buFont typeface="Wingdings" panose="05000000000000000000" pitchFamily="2" charset="2"/>
              <a:buChar char="Ø"/>
            </a:pPr>
            <a:r>
              <a:rPr lang="fr-FR" dirty="0"/>
              <a:t>si &gt; 48 heures entre 2 prescriptions d’arrêt de travail (initial ou prolongation)</a:t>
            </a:r>
          </a:p>
          <a:p>
            <a:pPr lvl="2">
              <a:buFont typeface="Wingdings" panose="05000000000000000000" pitchFamily="2" charset="2"/>
              <a:buChar char="q"/>
            </a:pPr>
            <a:r>
              <a:rPr lang="fr-FR" dirty="0"/>
              <a:t>Nouveau délai de carence</a:t>
            </a:r>
          </a:p>
          <a:p>
            <a:pPr lvl="2">
              <a:buFont typeface="Wingdings" panose="05000000000000000000" pitchFamily="2" charset="2"/>
              <a:buChar char="q"/>
            </a:pPr>
            <a:r>
              <a:rPr lang="fr-FR" dirty="0"/>
              <a:t>Obligation de transmettre une nouvelle attestation de salaire avec un nouveau dernier jour de travail (veille de la prescription d’arrêt de travail)</a:t>
            </a: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13</a:t>
            </a:fld>
            <a:endParaRPr lang="fr-FR" dirty="0"/>
          </a:p>
        </p:txBody>
      </p:sp>
      <p:sp>
        <p:nvSpPr>
          <p:cNvPr id="4" name="Titre 3"/>
          <p:cNvSpPr>
            <a:spLocks noGrp="1"/>
          </p:cNvSpPr>
          <p:nvPr>
            <p:ph type="title"/>
          </p:nvPr>
        </p:nvSpPr>
        <p:spPr/>
        <p:txBody>
          <a:bodyPr/>
          <a:lstStyle/>
          <a:p>
            <a:r>
              <a:rPr lang="fr-FR" dirty="0"/>
              <a:t>Enchaînement d’arrêt de travail</a:t>
            </a:r>
          </a:p>
        </p:txBody>
      </p:sp>
      <p:pic>
        <p:nvPicPr>
          <p:cNvPr id="5" name="Espace réservé pour une image  5" descr="fintolerance_indemnisation_flyer_062025.pdf - Adobe Acrobat Reader (64-bit)">
            <a:extLst>
              <a:ext uri="{FF2B5EF4-FFF2-40B4-BE49-F238E27FC236}">
                <a16:creationId xmlns:a16="http://schemas.microsoft.com/office/drawing/2014/main" id="{4618C64C-05FF-9386-333A-1506B948EE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337093" y="1832643"/>
            <a:ext cx="3459438" cy="4873625"/>
          </a:xfrm>
          <a:prstGeom prst="rect">
            <a:avLst/>
          </a:prstGeom>
        </p:spPr>
      </p:pic>
    </p:spTree>
    <p:extLst>
      <p:ext uri="{BB962C8B-B14F-4D97-AF65-F5344CB8AC3E}">
        <p14:creationId xmlns:p14="http://schemas.microsoft.com/office/powerpoint/2010/main" val="8746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968721" y="1837426"/>
            <a:ext cx="6382692" cy="4525796"/>
          </a:xfrm>
        </p:spPr>
        <p:txBody>
          <a:bodyPr>
            <a:normAutofit/>
          </a:bodyPr>
          <a:lstStyle/>
          <a:p>
            <a:pPr lvl="1">
              <a:buFont typeface="Wingdings" panose="05000000000000000000" pitchFamily="2" charset="2"/>
              <a:buChar char="Ø"/>
            </a:pPr>
            <a:r>
              <a:rPr lang="fr-FR" dirty="0" err="1"/>
              <a:t>Cerfa</a:t>
            </a:r>
            <a:r>
              <a:rPr lang="fr-FR" dirty="0"/>
              <a:t> sécurisé</a:t>
            </a:r>
          </a:p>
          <a:p>
            <a:pPr marL="109728" indent="0">
              <a:buNone/>
            </a:pPr>
            <a:endParaRPr lang="fr-FR" sz="800" dirty="0"/>
          </a:p>
          <a:p>
            <a:pPr lvl="2"/>
            <a:r>
              <a:rPr lang="fr-FR" dirty="0"/>
              <a:t>Seul le volet 1 est sécurisé</a:t>
            </a:r>
          </a:p>
          <a:p>
            <a:pPr marL="393192" lvl="1" indent="0">
              <a:buNone/>
            </a:pPr>
            <a:endParaRPr lang="fr-FR" sz="800" dirty="0"/>
          </a:p>
          <a:p>
            <a:pPr lvl="1">
              <a:buFont typeface="Wingdings" panose="05000000000000000000" pitchFamily="2" charset="2"/>
              <a:buChar char="Ø"/>
            </a:pPr>
            <a:r>
              <a:rPr lang="fr-FR" dirty="0"/>
              <a:t>Si réception d’un </a:t>
            </a:r>
            <a:r>
              <a:rPr lang="fr-FR" dirty="0" err="1"/>
              <a:t>cerfa</a:t>
            </a:r>
            <a:r>
              <a:rPr lang="fr-FR" dirty="0"/>
              <a:t> non sécurisé </a:t>
            </a:r>
          </a:p>
          <a:p>
            <a:pPr marL="393192" lvl="1" indent="0">
              <a:buNone/>
            </a:pPr>
            <a:endParaRPr lang="fr-FR" sz="800" dirty="0"/>
          </a:p>
          <a:p>
            <a:pPr lvl="2">
              <a:buFont typeface="Wingdings" panose="05000000000000000000" pitchFamily="2" charset="2"/>
              <a:buChar char="q"/>
            </a:pPr>
            <a:r>
              <a:rPr lang="fr-FR" b="1" dirty="0"/>
              <a:t> Contrôle fait par la CPAM</a:t>
            </a:r>
          </a:p>
          <a:p>
            <a:pPr lvl="3"/>
            <a:r>
              <a:rPr lang="fr-FR" sz="1400" dirty="0"/>
              <a:t>Retour à l’assuré</a:t>
            </a:r>
          </a:p>
          <a:p>
            <a:pPr lvl="4"/>
            <a:r>
              <a:rPr lang="fr-FR" sz="1400" b="1" dirty="0"/>
              <a:t>Et</a:t>
            </a:r>
          </a:p>
          <a:p>
            <a:pPr lvl="3"/>
            <a:r>
              <a:rPr lang="fr-FR" sz="1400" dirty="0"/>
              <a:t>Retour au médecin</a:t>
            </a:r>
          </a:p>
          <a:p>
            <a:pPr marL="802386" lvl="3" indent="0">
              <a:buNone/>
            </a:pPr>
            <a:endParaRPr lang="fr-FR" sz="1400" dirty="0"/>
          </a:p>
          <a:p>
            <a:pPr lvl="3"/>
            <a:r>
              <a:rPr lang="fr-FR" sz="1400" dirty="0"/>
              <a:t>Si pas de retour assuré, l’arrêt ne sera pas indemnisé</a:t>
            </a: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14</a:t>
            </a:fld>
            <a:endParaRPr lang="fr-FR" dirty="0"/>
          </a:p>
        </p:txBody>
      </p:sp>
      <p:sp>
        <p:nvSpPr>
          <p:cNvPr id="4" name="Titre 3"/>
          <p:cNvSpPr>
            <a:spLocks noGrp="1"/>
          </p:cNvSpPr>
          <p:nvPr>
            <p:ph type="title"/>
          </p:nvPr>
        </p:nvSpPr>
        <p:spPr/>
        <p:txBody>
          <a:bodyPr/>
          <a:lstStyle/>
          <a:p>
            <a:r>
              <a:rPr lang="fr-FR" dirty="0" err="1">
                <a:effectLst/>
              </a:rPr>
              <a:t>Cerfa</a:t>
            </a:r>
            <a:r>
              <a:rPr lang="fr-FR" dirty="0">
                <a:effectLst/>
              </a:rPr>
              <a:t> sécurisé</a:t>
            </a:r>
            <a:endParaRPr lang="fr-FR" dirty="0"/>
          </a:p>
        </p:txBody>
      </p:sp>
      <p:pic>
        <p:nvPicPr>
          <p:cNvPr id="5" name="Espace réservé pour une image  5" descr="Flyer_arrêt_travail_042025V2.pdf - Adobe Acrobat Reader (64-bit)">
            <a:extLst>
              <a:ext uri="{FF2B5EF4-FFF2-40B4-BE49-F238E27FC236}">
                <a16:creationId xmlns:a16="http://schemas.microsoft.com/office/drawing/2014/main" id="{9599A3D4-9C36-E0C3-1DA0-FFDC809E0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326266" y="1754375"/>
            <a:ext cx="3470265" cy="4873625"/>
          </a:xfrm>
          <a:prstGeom prst="rect">
            <a:avLst/>
          </a:prstGeom>
        </p:spPr>
      </p:pic>
    </p:spTree>
    <p:extLst>
      <p:ext uri="{BB962C8B-B14F-4D97-AF65-F5344CB8AC3E}">
        <p14:creationId xmlns:p14="http://schemas.microsoft.com/office/powerpoint/2010/main" val="150159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651850" y="2094380"/>
            <a:ext cx="11042808" cy="3892352"/>
          </a:xfrm>
        </p:spPr>
        <p:txBody>
          <a:bodyPr>
            <a:normAutofit/>
          </a:bodyPr>
          <a:lstStyle/>
          <a:p>
            <a:r>
              <a:rPr lang="fr-FR" dirty="0"/>
              <a:t>Réception d’un arrêt de travail au-delà de la fin de l’arrêt de travail</a:t>
            </a:r>
          </a:p>
          <a:p>
            <a:endParaRPr lang="fr-FR" dirty="0"/>
          </a:p>
          <a:p>
            <a:pPr lvl="1"/>
            <a:r>
              <a:rPr lang="fr-FR" u="sng" dirty="0"/>
              <a:t>Exemple : </a:t>
            </a:r>
          </a:p>
          <a:p>
            <a:pPr marL="0" lvl="1" indent="0">
              <a:buNone/>
            </a:pPr>
            <a:r>
              <a:rPr lang="fr-FR" dirty="0"/>
              <a:t>Arrêt du 01/01/2026 au 10/01/2026</a:t>
            </a:r>
          </a:p>
          <a:p>
            <a:pPr marL="0" lvl="1" indent="0">
              <a:buNone/>
            </a:pPr>
            <a:r>
              <a:rPr lang="fr-FR" dirty="0"/>
              <a:t>Reçu à la CPAM le 15/01/2026</a:t>
            </a:r>
          </a:p>
          <a:p>
            <a:endParaRPr lang="fr-FR" dirty="0"/>
          </a:p>
          <a:p>
            <a:r>
              <a:rPr lang="fr-FR" dirty="0"/>
              <a:t>Pas de paiement de l’arrêt de travail par la CPAM</a:t>
            </a:r>
          </a:p>
          <a:p>
            <a:pPr lvl="1"/>
            <a:r>
              <a:rPr lang="fr-FR" dirty="0"/>
              <a:t>Assuré avisé par courrier</a:t>
            </a:r>
          </a:p>
          <a:p>
            <a:pPr lvl="1"/>
            <a:r>
              <a:rPr lang="fr-FR" dirty="0"/>
              <a:t>Employeur avisé via le compte rendu DSN</a:t>
            </a:r>
          </a:p>
          <a:p>
            <a:pPr lvl="3"/>
            <a:endParaRPr lang="fr-FR" sz="14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15</a:t>
            </a:fld>
            <a:endParaRPr lang="fr-FR" dirty="0"/>
          </a:p>
        </p:txBody>
      </p:sp>
      <p:sp>
        <p:nvSpPr>
          <p:cNvPr id="4" name="Titre 3"/>
          <p:cNvSpPr>
            <a:spLocks noGrp="1"/>
          </p:cNvSpPr>
          <p:nvPr>
            <p:ph type="title"/>
          </p:nvPr>
        </p:nvSpPr>
        <p:spPr/>
        <p:txBody>
          <a:bodyPr/>
          <a:lstStyle/>
          <a:p>
            <a:r>
              <a:rPr lang="fr-FR" dirty="0"/>
              <a:t>Arrêt transmis à la CPAM à terme échu</a:t>
            </a:r>
          </a:p>
        </p:txBody>
      </p:sp>
    </p:spTree>
    <p:extLst>
      <p:ext uri="{BB962C8B-B14F-4D97-AF65-F5344CB8AC3E}">
        <p14:creationId xmlns:p14="http://schemas.microsoft.com/office/powerpoint/2010/main" val="135285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395470" y="1745490"/>
            <a:ext cx="5127025" cy="4530243"/>
          </a:xfrm>
        </p:spPr>
        <p:txBody>
          <a:bodyPr>
            <a:normAutofit/>
          </a:bodyPr>
          <a:lstStyle/>
          <a:p>
            <a:pPr marL="0" lvl="1" indent="0">
              <a:buNone/>
            </a:pPr>
            <a:r>
              <a:rPr lang="fr-FR" sz="2000" dirty="0"/>
              <a:t>Pour modification de ces informations</a:t>
            </a:r>
          </a:p>
          <a:p>
            <a:pPr lvl="2"/>
            <a:r>
              <a:rPr lang="fr-FR" sz="2000" dirty="0"/>
              <a:t>Salaires</a:t>
            </a:r>
          </a:p>
          <a:p>
            <a:pPr lvl="2"/>
            <a:r>
              <a:rPr lang="fr-FR" sz="2000" dirty="0"/>
              <a:t>Date de subrogation</a:t>
            </a:r>
          </a:p>
          <a:p>
            <a:pPr lvl="2"/>
            <a:r>
              <a:rPr lang="fr-FR" sz="2000" dirty="0"/>
              <a:t>Date du dernier de travail</a:t>
            </a:r>
          </a:p>
          <a:p>
            <a:pPr marL="630936" lvl="2" indent="0">
              <a:buNone/>
            </a:pPr>
            <a:endParaRPr lang="fr-FR" sz="2000" dirty="0"/>
          </a:p>
          <a:p>
            <a:pPr marL="729361" indent="-457200">
              <a:buFont typeface="Wingdings" panose="05000000000000000000" pitchFamily="2" charset="2"/>
              <a:buChar char="Ø"/>
            </a:pPr>
            <a:r>
              <a:rPr lang="fr-FR" dirty="0"/>
              <a:t>Annule et remplace (DSN)</a:t>
            </a:r>
          </a:p>
          <a:p>
            <a:pPr marL="729361" indent="-457200">
              <a:buFont typeface="Wingdings" panose="05000000000000000000" pitchFamily="2" charset="2"/>
              <a:buChar char="Ø"/>
            </a:pPr>
            <a:r>
              <a:rPr lang="fr-FR" dirty="0"/>
              <a:t>Rectificative (Net-entreprises)</a:t>
            </a:r>
          </a:p>
          <a:p>
            <a:pPr marL="1088136" lvl="2" indent="-457200">
              <a:buFont typeface="Wingdings" panose="05000000000000000000" pitchFamily="2" charset="2"/>
              <a:buChar char="Ø"/>
            </a:pPr>
            <a:endParaRPr lang="fr-FR" sz="2000" dirty="0"/>
          </a:p>
          <a:p>
            <a:pPr marL="355600" lvl="3" indent="0">
              <a:buNone/>
            </a:pPr>
            <a:r>
              <a:rPr lang="fr-FR" sz="1800" b="0" dirty="0"/>
              <a:t>Ne pas oublier de cocher la </a:t>
            </a:r>
            <a:r>
              <a:rPr lang="fr-FR" sz="1800" b="0" u="sng" dirty="0"/>
              <a:t>case rectificative </a:t>
            </a:r>
            <a:r>
              <a:rPr lang="fr-FR" sz="1800" b="0" dirty="0"/>
              <a:t>pour que l’attestation soit prise en compte par la CPAM.</a:t>
            </a:r>
          </a:p>
          <a:p>
            <a:pPr lvl="3"/>
            <a:endParaRPr lang="fr-FR" sz="14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16</a:t>
            </a:fld>
            <a:endParaRPr lang="fr-FR" dirty="0"/>
          </a:p>
        </p:txBody>
      </p:sp>
      <p:sp>
        <p:nvSpPr>
          <p:cNvPr id="4" name="Titre 3"/>
          <p:cNvSpPr>
            <a:spLocks noGrp="1"/>
          </p:cNvSpPr>
          <p:nvPr>
            <p:ph type="title"/>
          </p:nvPr>
        </p:nvSpPr>
        <p:spPr>
          <a:xfrm>
            <a:off x="498660" y="494779"/>
            <a:ext cx="11196000" cy="1008798"/>
          </a:xfrm>
        </p:spPr>
        <p:txBody>
          <a:bodyPr/>
          <a:lstStyle/>
          <a:p>
            <a:r>
              <a:rPr lang="fr-FR" dirty="0"/>
              <a:t>POINT D’ATTENTION : attestation de salaire rectificative</a:t>
            </a:r>
          </a:p>
        </p:txBody>
      </p:sp>
      <p:pic>
        <p:nvPicPr>
          <p:cNvPr id="7" name="Image 6">
            <a:extLst>
              <a:ext uri="{FF2B5EF4-FFF2-40B4-BE49-F238E27FC236}">
                <a16:creationId xmlns:a16="http://schemas.microsoft.com/office/drawing/2014/main" id="{358CB791-5510-7A6F-B0E9-D87D349C9879}"/>
              </a:ext>
            </a:extLst>
          </p:cNvPr>
          <p:cNvPicPr>
            <a:picLocks noChangeAspect="1"/>
          </p:cNvPicPr>
          <p:nvPr/>
        </p:nvPicPr>
        <p:blipFill>
          <a:blip r:embed="rId3"/>
          <a:stretch>
            <a:fillRect/>
          </a:stretch>
        </p:blipFill>
        <p:spPr>
          <a:xfrm>
            <a:off x="5396124" y="1745490"/>
            <a:ext cx="3398961" cy="4794962"/>
          </a:xfrm>
          <a:prstGeom prst="rect">
            <a:avLst/>
          </a:prstGeom>
        </p:spPr>
      </p:pic>
      <p:pic>
        <p:nvPicPr>
          <p:cNvPr id="9" name="Image 8">
            <a:extLst>
              <a:ext uri="{FF2B5EF4-FFF2-40B4-BE49-F238E27FC236}">
                <a16:creationId xmlns:a16="http://schemas.microsoft.com/office/drawing/2014/main" id="{2F7B3004-C0F3-FCBD-C37A-3B8C25C37448}"/>
              </a:ext>
            </a:extLst>
          </p:cNvPr>
          <p:cNvPicPr>
            <a:picLocks noChangeAspect="1"/>
          </p:cNvPicPr>
          <p:nvPr/>
        </p:nvPicPr>
        <p:blipFill>
          <a:blip r:embed="rId4"/>
          <a:stretch>
            <a:fillRect/>
          </a:stretch>
        </p:blipFill>
        <p:spPr>
          <a:xfrm>
            <a:off x="8662737" y="1920400"/>
            <a:ext cx="3398961" cy="4834927"/>
          </a:xfrm>
          <a:prstGeom prst="rect">
            <a:avLst/>
          </a:prstGeom>
        </p:spPr>
      </p:pic>
    </p:spTree>
    <p:extLst>
      <p:ext uri="{BB962C8B-B14F-4D97-AF65-F5344CB8AC3E}">
        <p14:creationId xmlns:p14="http://schemas.microsoft.com/office/powerpoint/2010/main" val="313228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1828800"/>
            <a:ext cx="7652567" cy="4400847"/>
          </a:xfrm>
        </p:spPr>
        <p:txBody>
          <a:bodyPr>
            <a:normAutofit lnSpcReduction="10000"/>
          </a:bodyPr>
          <a:lstStyle/>
          <a:p>
            <a:pPr marL="342900" indent="-342900">
              <a:buFont typeface="Arial" panose="020B0604020202020204" pitchFamily="34" charset="0"/>
              <a:buChar char="•"/>
            </a:pPr>
            <a:r>
              <a:rPr lang="fr-FR" sz="2600" b="1" dirty="0"/>
              <a:t>Les causes les plus fréquentes</a:t>
            </a:r>
          </a:p>
          <a:p>
            <a:pPr marL="517525" lvl="1" indent="-342900">
              <a:buFont typeface="Wingdings" panose="05000000000000000000" pitchFamily="2" charset="2"/>
              <a:buChar char="ü"/>
            </a:pPr>
            <a:r>
              <a:rPr lang="fr-FR" b="0" dirty="0"/>
              <a:t>Plusieurs attestations de salaires sont transmises pour un même arrêt de travail</a:t>
            </a:r>
          </a:p>
          <a:p>
            <a:pPr marL="517525" lvl="1" indent="-342900">
              <a:buFont typeface="Wingdings" panose="05000000000000000000" pitchFamily="2" charset="2"/>
              <a:buChar char="ü"/>
            </a:pPr>
            <a:r>
              <a:rPr lang="fr-FR" b="0" dirty="0"/>
              <a:t>Un salarié change de SIRET sans reprise correcte de l’historique</a:t>
            </a:r>
          </a:p>
          <a:p>
            <a:pPr marL="517525" lvl="1" indent="-342900">
              <a:buFont typeface="Wingdings" panose="05000000000000000000" pitchFamily="2" charset="2"/>
              <a:buChar char="ü"/>
            </a:pPr>
            <a:r>
              <a:rPr lang="fr-FR" b="0" dirty="0"/>
              <a:t>L’attestation de salaire comporte des erreurs de subrogation</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sz="2600" b="1" dirty="0"/>
              <a:t>Les bons réflexes</a:t>
            </a:r>
          </a:p>
          <a:p>
            <a:pPr marL="517525" lvl="1" indent="-342900">
              <a:buFont typeface="Wingdings" panose="05000000000000000000" pitchFamily="2" charset="2"/>
              <a:buChar char="ü"/>
            </a:pPr>
            <a:r>
              <a:rPr lang="fr-FR" b="0" dirty="0"/>
              <a:t>Une seule attestation de salaire par arrêt</a:t>
            </a:r>
          </a:p>
          <a:p>
            <a:pPr marL="517525" lvl="1" indent="-342900">
              <a:buFont typeface="Wingdings" panose="05000000000000000000" pitchFamily="2" charset="2"/>
              <a:buChar char="ü"/>
            </a:pPr>
            <a:r>
              <a:rPr lang="fr-FR" b="0" dirty="0"/>
              <a:t>En cas de correction, effectuez un signalement DSN “Annule et remplace” ou une attestation rectificative sur le compte entreprise</a:t>
            </a:r>
          </a:p>
          <a:p>
            <a:pPr marL="517525" lvl="1" indent="-342900">
              <a:buFont typeface="Wingdings" panose="05000000000000000000" pitchFamily="2" charset="2"/>
              <a:buChar char="ü"/>
            </a:pPr>
            <a:r>
              <a:rPr lang="fr-FR" b="0" dirty="0"/>
              <a:t>Soyez vigilants en cas de changement de SIRET</a:t>
            </a:r>
          </a:p>
          <a:p>
            <a:pPr marL="517525" lvl="1" indent="-342900">
              <a:buFont typeface="Wingdings" panose="05000000000000000000" pitchFamily="2" charset="2"/>
              <a:buChar char="ü"/>
            </a:pPr>
            <a:r>
              <a:rPr lang="fr-FR" b="0" dirty="0"/>
              <a:t>Vérifiez la subrogation</a:t>
            </a:r>
          </a:p>
          <a:p>
            <a:pPr marL="517525" lvl="1" indent="-342900">
              <a:buFont typeface="Wingdings" panose="05000000000000000000" pitchFamily="2" charset="2"/>
              <a:buChar char="ü"/>
            </a:pPr>
            <a:r>
              <a:rPr lang="fr-FR" b="0" dirty="0"/>
              <a:t>Contrôlez les dates avant envoi</a:t>
            </a:r>
          </a:p>
          <a:p>
            <a:pPr marL="517525" lvl="1" indent="-342900">
              <a:buFont typeface="Wingdings" panose="05000000000000000000" pitchFamily="2" charset="2"/>
              <a:buChar char="ü"/>
            </a:pPr>
            <a:endParaRPr lang="fr-FR" dirty="0"/>
          </a:p>
          <a:p>
            <a:pPr marL="109728" indent="0">
              <a:buNone/>
            </a:pPr>
            <a:endParaRPr lang="fr-FR" dirty="0"/>
          </a:p>
          <a:p>
            <a:pPr lvl="3"/>
            <a:endParaRPr lang="fr-FR" sz="14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17</a:t>
            </a:fld>
            <a:endParaRPr lang="fr-FR" dirty="0"/>
          </a:p>
        </p:txBody>
      </p:sp>
      <p:sp>
        <p:nvSpPr>
          <p:cNvPr id="4" name="Titre 3"/>
          <p:cNvSpPr>
            <a:spLocks noGrp="1"/>
          </p:cNvSpPr>
          <p:nvPr>
            <p:ph type="title"/>
          </p:nvPr>
        </p:nvSpPr>
        <p:spPr/>
        <p:txBody>
          <a:bodyPr/>
          <a:lstStyle/>
          <a:p>
            <a:r>
              <a:rPr lang="fr-FR" dirty="0"/>
              <a:t>Bonnes pratiques : </a:t>
            </a:r>
            <a:br>
              <a:rPr lang="fr-FR" dirty="0"/>
            </a:br>
            <a:r>
              <a:rPr lang="fr-FR" dirty="0"/>
              <a:t>Eviter les paiements multiples d’indemnités journalières</a:t>
            </a:r>
          </a:p>
        </p:txBody>
      </p:sp>
      <p:graphicFrame>
        <p:nvGraphicFramePr>
          <p:cNvPr id="6" name="Objet 5">
            <a:extLst>
              <a:ext uri="{FF2B5EF4-FFF2-40B4-BE49-F238E27FC236}">
                <a16:creationId xmlns:a16="http://schemas.microsoft.com/office/drawing/2014/main" id="{C02781B4-6B5A-01B7-4399-737D723CCFCA}"/>
              </a:ext>
            </a:extLst>
          </p:cNvPr>
          <p:cNvGraphicFramePr>
            <a:graphicFrameLocks noChangeAspect="1"/>
          </p:cNvGraphicFramePr>
          <p:nvPr/>
        </p:nvGraphicFramePr>
        <p:xfrm>
          <a:off x="8152547" y="1609595"/>
          <a:ext cx="3540793" cy="5010252"/>
        </p:xfrm>
        <a:graphic>
          <a:graphicData uri="http://schemas.openxmlformats.org/presentationml/2006/ole">
            <mc:AlternateContent xmlns:mc="http://schemas.openxmlformats.org/markup-compatibility/2006">
              <mc:Choice xmlns:v="urn:schemas-microsoft-com:vml" Requires="v">
                <p:oleObj name="Acrobat Document" r:id="rId3" imgW="5667198" imgH="8020037" progId="Acrobat.Document.DC">
                  <p:embed/>
                </p:oleObj>
              </mc:Choice>
              <mc:Fallback>
                <p:oleObj name="Acrobat Document" r:id="rId3" imgW="5667198" imgH="8020037" progId="Acrobat.Document.DC">
                  <p:embed/>
                  <p:pic>
                    <p:nvPicPr>
                      <p:cNvPr id="6" name="Objet 5">
                        <a:extLst>
                          <a:ext uri="{FF2B5EF4-FFF2-40B4-BE49-F238E27FC236}">
                            <a16:creationId xmlns:a16="http://schemas.microsoft.com/office/drawing/2014/main" id="{C02781B4-6B5A-01B7-4399-737D723CCFCA}"/>
                          </a:ext>
                        </a:extLst>
                      </p:cNvPr>
                      <p:cNvPicPr/>
                      <p:nvPr/>
                    </p:nvPicPr>
                    <p:blipFill>
                      <a:blip r:embed="rId4"/>
                      <a:stretch>
                        <a:fillRect/>
                      </a:stretch>
                    </p:blipFill>
                    <p:spPr>
                      <a:xfrm>
                        <a:off x="8152547" y="1609595"/>
                        <a:ext cx="3540793" cy="5010252"/>
                      </a:xfrm>
                      <a:prstGeom prst="rect">
                        <a:avLst/>
                      </a:prstGeom>
                    </p:spPr>
                  </p:pic>
                </p:oleObj>
              </mc:Fallback>
            </mc:AlternateContent>
          </a:graphicData>
        </a:graphic>
      </p:graphicFrame>
    </p:spTree>
    <p:extLst>
      <p:ext uri="{BB962C8B-B14F-4D97-AF65-F5344CB8AC3E}">
        <p14:creationId xmlns:p14="http://schemas.microsoft.com/office/powerpoint/2010/main" val="321617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1740697"/>
            <a:ext cx="7502339" cy="4315046"/>
          </a:xfrm>
        </p:spPr>
        <p:txBody>
          <a:bodyPr>
            <a:normAutofit fontScale="77500" lnSpcReduction="20000"/>
          </a:bodyPr>
          <a:lstStyle/>
          <a:p>
            <a:endParaRPr lang="fr-FR" dirty="0"/>
          </a:p>
          <a:p>
            <a:pPr marL="0" lvl="1" indent="0">
              <a:buNone/>
            </a:pPr>
            <a:r>
              <a:rPr lang="fr-FR" sz="2600" dirty="0"/>
              <a:t>Saisir les dates de subrogation maximum prévues par la convention collective ou accords de branche</a:t>
            </a:r>
          </a:p>
          <a:p>
            <a:endParaRPr lang="fr-FR" dirty="0"/>
          </a:p>
          <a:p>
            <a:r>
              <a:rPr lang="fr-FR" dirty="0"/>
              <a:t>Si réception d’une attestation rectificative avec de nouvelles dates de subrogation =&gt; pas de régularisation mais reprise de subrogation au lendemain du dernier jour déjà indemnisé par la CPAM</a:t>
            </a:r>
          </a:p>
          <a:p>
            <a:endParaRPr lang="fr-FR" dirty="0"/>
          </a:p>
          <a:p>
            <a:r>
              <a:rPr lang="fr-FR" u="sng" dirty="0"/>
              <a:t>Exemple</a:t>
            </a:r>
            <a:r>
              <a:rPr lang="fr-FR" dirty="0"/>
              <a:t> : arrêt de travail du 01/01/2026 au 31/03/2026</a:t>
            </a:r>
          </a:p>
          <a:p>
            <a:endParaRPr lang="fr-FR" dirty="0"/>
          </a:p>
          <a:p>
            <a:pPr lvl="1"/>
            <a:r>
              <a:rPr lang="fr-FR" dirty="0"/>
              <a:t>1</a:t>
            </a:r>
            <a:r>
              <a:rPr lang="fr-FR" baseline="30000" dirty="0"/>
              <a:t>ier</a:t>
            </a:r>
            <a:r>
              <a:rPr lang="fr-FR" dirty="0"/>
              <a:t> attestation de salaire : subrogation du 01/01/2026 au 31/01/2026</a:t>
            </a:r>
          </a:p>
          <a:p>
            <a:pPr lvl="1"/>
            <a:r>
              <a:rPr lang="fr-FR" dirty="0"/>
              <a:t>Réception d’une attestation rectificative le 15/02/2026 avec date de subrogation du 31/01/2026 au 31/03/2026</a:t>
            </a:r>
          </a:p>
          <a:p>
            <a:pPr lvl="1"/>
            <a:r>
              <a:rPr lang="fr-FR" dirty="0"/>
              <a:t>Si à réception de l’attestation rectificative, un paiement a déjà été effectué à l’assuré, la subrogation ne sera reprise qu’à compter du lendemain sans régularisation du dossier</a:t>
            </a:r>
          </a:p>
          <a:p>
            <a:pPr lvl="3"/>
            <a:endParaRPr lang="fr-FR" sz="14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18</a:t>
            </a:fld>
            <a:endParaRPr lang="fr-FR" dirty="0"/>
          </a:p>
        </p:txBody>
      </p:sp>
      <p:sp>
        <p:nvSpPr>
          <p:cNvPr id="4" name="Titre 3"/>
          <p:cNvSpPr>
            <a:spLocks noGrp="1"/>
          </p:cNvSpPr>
          <p:nvPr>
            <p:ph type="title"/>
          </p:nvPr>
        </p:nvSpPr>
        <p:spPr/>
        <p:txBody>
          <a:bodyPr/>
          <a:lstStyle/>
          <a:p>
            <a:r>
              <a:rPr lang="fr-FR" dirty="0"/>
              <a:t>POINT D’ATTENTION : subrogation</a:t>
            </a:r>
          </a:p>
        </p:txBody>
      </p:sp>
      <p:pic>
        <p:nvPicPr>
          <p:cNvPr id="7" name="Image 6">
            <a:extLst>
              <a:ext uri="{FF2B5EF4-FFF2-40B4-BE49-F238E27FC236}">
                <a16:creationId xmlns:a16="http://schemas.microsoft.com/office/drawing/2014/main" id="{BBAD2160-55AC-9DDA-0C95-56010CFC1FB8}"/>
              </a:ext>
            </a:extLst>
          </p:cNvPr>
          <p:cNvPicPr>
            <a:picLocks noChangeAspect="1"/>
          </p:cNvPicPr>
          <p:nvPr/>
        </p:nvPicPr>
        <p:blipFill>
          <a:blip r:embed="rId3"/>
          <a:stretch>
            <a:fillRect/>
          </a:stretch>
        </p:blipFill>
        <p:spPr>
          <a:xfrm>
            <a:off x="8218310" y="1663217"/>
            <a:ext cx="3510487" cy="5034357"/>
          </a:xfrm>
          <a:prstGeom prst="rect">
            <a:avLst/>
          </a:prstGeom>
        </p:spPr>
      </p:pic>
    </p:spTree>
    <p:extLst>
      <p:ext uri="{BB962C8B-B14F-4D97-AF65-F5344CB8AC3E}">
        <p14:creationId xmlns:p14="http://schemas.microsoft.com/office/powerpoint/2010/main" val="170552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1" y="1740697"/>
            <a:ext cx="7598592" cy="4315046"/>
          </a:xfrm>
        </p:spPr>
        <p:txBody>
          <a:bodyPr>
            <a:normAutofit/>
          </a:bodyPr>
          <a:lstStyle/>
          <a:p>
            <a:endParaRPr lang="fr-FR" dirty="0"/>
          </a:p>
          <a:p>
            <a:pPr marL="0" lvl="1" indent="0">
              <a:buNone/>
            </a:pPr>
            <a:r>
              <a:rPr lang="fr-FR" sz="2600" dirty="0"/>
              <a:t>Service dédié aux employeurs pratiquant la subrogation. </a:t>
            </a:r>
          </a:p>
          <a:p>
            <a:pPr marL="0" lvl="1" indent="0">
              <a:buNone/>
            </a:pPr>
            <a:endParaRPr lang="fr-FR" sz="2600" dirty="0"/>
          </a:p>
          <a:p>
            <a:pPr marL="0" lvl="1" indent="0">
              <a:buNone/>
            </a:pPr>
            <a:r>
              <a:rPr lang="fr-FR" sz="2600" dirty="0"/>
              <a:t>Il permet </a:t>
            </a:r>
          </a:p>
          <a:p>
            <a:pPr marL="285750" indent="-285750" algn="l">
              <a:buFont typeface="Arial" panose="020B0604020202020204" pitchFamily="34" charset="0"/>
              <a:buChar char="•"/>
            </a:pPr>
            <a:r>
              <a:rPr lang="fr-FR" sz="1800" b="0" i="0" u="none" strike="noStrike" baseline="0" dirty="0">
                <a:solidFill>
                  <a:schemeClr val="tx1"/>
                </a:solidFill>
                <a:latin typeface="SourceSansPro-Light"/>
              </a:rPr>
              <a:t>De consulter en ligne </a:t>
            </a:r>
            <a:r>
              <a:rPr lang="fr-FR" sz="1800" b="0" i="0" u="none" strike="noStrike" baseline="0" dirty="0">
                <a:solidFill>
                  <a:schemeClr val="tx1"/>
                </a:solidFill>
                <a:latin typeface="SourceSansPro-Regular"/>
              </a:rPr>
              <a:t>les règlements d’indemnités journalières </a:t>
            </a:r>
            <a:r>
              <a:rPr lang="fr-FR" sz="1800" b="0" i="0" u="none" strike="noStrike" baseline="0" dirty="0">
                <a:solidFill>
                  <a:schemeClr val="tx1"/>
                </a:solidFill>
                <a:latin typeface="SourceSansPro-Light"/>
              </a:rPr>
              <a:t>et les indus de l’Assurance Maladie</a:t>
            </a:r>
          </a:p>
          <a:p>
            <a:pPr marL="285750" indent="-285750" algn="l">
              <a:buFont typeface="Arial" panose="020B0604020202020204" pitchFamily="34" charset="0"/>
              <a:buChar char="•"/>
            </a:pPr>
            <a:r>
              <a:rPr lang="fr-FR" sz="1800" dirty="0">
                <a:solidFill>
                  <a:schemeClr val="tx1"/>
                </a:solidFill>
                <a:latin typeface="SourceSansPro-Light"/>
              </a:rPr>
              <a:t>De</a:t>
            </a:r>
            <a:r>
              <a:rPr lang="fr-FR" sz="1800" b="0" i="0" u="none" strike="noStrike" baseline="0" dirty="0">
                <a:solidFill>
                  <a:schemeClr val="tx1"/>
                </a:solidFill>
                <a:latin typeface="SourceSansPro-Light"/>
              </a:rPr>
              <a:t> </a:t>
            </a:r>
            <a:r>
              <a:rPr lang="fr-FR" sz="1800" b="0" i="0" u="none" strike="noStrike" baseline="0" dirty="0">
                <a:solidFill>
                  <a:schemeClr val="tx1"/>
                </a:solidFill>
                <a:latin typeface="SourceSansPro-Regular"/>
              </a:rPr>
              <a:t>télécharger les bordereaux </a:t>
            </a:r>
            <a:r>
              <a:rPr lang="fr-FR" sz="1800" b="0" i="0" u="none" strike="noStrike" baseline="0" dirty="0">
                <a:solidFill>
                  <a:schemeClr val="tx1"/>
                </a:solidFill>
                <a:latin typeface="SourceSansPro-Light"/>
              </a:rPr>
              <a:t>au format PDF, CSV ou XML </a:t>
            </a:r>
            <a:endParaRPr lang="fr-FR" dirty="0">
              <a:solidFill>
                <a:schemeClr val="tx1"/>
              </a:solidFill>
            </a:endParaRPr>
          </a:p>
          <a:p>
            <a:pPr lvl="3"/>
            <a:endParaRPr lang="fr-FR" sz="14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19</a:t>
            </a:fld>
            <a:endParaRPr lang="fr-FR" dirty="0"/>
          </a:p>
        </p:txBody>
      </p:sp>
      <p:sp>
        <p:nvSpPr>
          <p:cNvPr id="4" name="Titre 3"/>
          <p:cNvSpPr>
            <a:spLocks noGrp="1"/>
          </p:cNvSpPr>
          <p:nvPr>
            <p:ph type="title"/>
          </p:nvPr>
        </p:nvSpPr>
        <p:spPr/>
        <p:txBody>
          <a:bodyPr/>
          <a:lstStyle/>
          <a:p>
            <a:r>
              <a:rPr lang="fr-FR" dirty="0"/>
              <a:t>Le Bordereau de paiement des indemnités journalières (BPIJ)</a:t>
            </a:r>
          </a:p>
        </p:txBody>
      </p:sp>
      <p:graphicFrame>
        <p:nvGraphicFramePr>
          <p:cNvPr id="6" name="Objet 5">
            <a:extLst>
              <a:ext uri="{FF2B5EF4-FFF2-40B4-BE49-F238E27FC236}">
                <a16:creationId xmlns:a16="http://schemas.microsoft.com/office/drawing/2014/main" id="{80383275-1CDE-4616-1F0E-79DC280CD41B}"/>
              </a:ext>
            </a:extLst>
          </p:cNvPr>
          <p:cNvGraphicFramePr>
            <a:graphicFrameLocks noChangeAspect="1"/>
          </p:cNvGraphicFramePr>
          <p:nvPr>
            <p:extLst>
              <p:ext uri="{D42A27DB-BD31-4B8C-83A1-F6EECF244321}">
                <p14:modId xmlns:p14="http://schemas.microsoft.com/office/powerpoint/2010/main" val="772648096"/>
              </p:ext>
            </p:extLst>
          </p:nvPr>
        </p:nvGraphicFramePr>
        <p:xfrm>
          <a:off x="8226226" y="1740697"/>
          <a:ext cx="3570305" cy="5052012"/>
        </p:xfrm>
        <a:graphic>
          <a:graphicData uri="http://schemas.openxmlformats.org/presentationml/2006/ole">
            <mc:AlternateContent xmlns:mc="http://schemas.openxmlformats.org/markup-compatibility/2006">
              <mc:Choice xmlns:v="urn:schemas-microsoft-com:vml" Requires="v">
                <p:oleObj name="Acrobat Document" r:id="rId3" imgW="5667198" imgH="8020037" progId="Acrobat.Document.DC">
                  <p:embed/>
                </p:oleObj>
              </mc:Choice>
              <mc:Fallback>
                <p:oleObj name="Acrobat Document" r:id="rId3" imgW="5667198" imgH="8020037" progId="Acrobat.Document.DC">
                  <p:embed/>
                  <p:pic>
                    <p:nvPicPr>
                      <p:cNvPr id="0" name=""/>
                      <p:cNvPicPr/>
                      <p:nvPr/>
                    </p:nvPicPr>
                    <p:blipFill>
                      <a:blip r:embed="rId4"/>
                      <a:stretch>
                        <a:fillRect/>
                      </a:stretch>
                    </p:blipFill>
                    <p:spPr>
                      <a:xfrm>
                        <a:off x="8226226" y="1740697"/>
                        <a:ext cx="3570305" cy="5052012"/>
                      </a:xfrm>
                      <a:prstGeom prst="rect">
                        <a:avLst/>
                      </a:prstGeom>
                    </p:spPr>
                  </p:pic>
                </p:oleObj>
              </mc:Fallback>
            </mc:AlternateContent>
          </a:graphicData>
        </a:graphic>
      </p:graphicFrame>
    </p:spTree>
    <p:extLst>
      <p:ext uri="{BB962C8B-B14F-4D97-AF65-F5344CB8AC3E}">
        <p14:creationId xmlns:p14="http://schemas.microsoft.com/office/powerpoint/2010/main" val="230420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a:t>01</a:t>
            </a:r>
          </a:p>
        </p:txBody>
      </p:sp>
      <p:sp>
        <p:nvSpPr>
          <p:cNvPr id="4" name="Espace réservé du texte 3"/>
          <p:cNvSpPr>
            <a:spLocks noGrp="1"/>
          </p:cNvSpPr>
          <p:nvPr>
            <p:ph type="body" sz="quarter" idx="3"/>
          </p:nvPr>
        </p:nvSpPr>
        <p:spPr>
          <a:xfrm>
            <a:off x="1538558" y="3000049"/>
            <a:ext cx="8475018" cy="1692000"/>
          </a:xfrm>
        </p:spPr>
        <p:txBody>
          <a:bodyPr>
            <a:normAutofit fontScale="92500" lnSpcReduction="20000"/>
          </a:bodyPr>
          <a:lstStyle/>
          <a:p>
            <a:r>
              <a:rPr lang="fr-FR" dirty="0"/>
              <a:t>Les évolutions 2026 en matière de gestion des arrêts de travail et points clés</a:t>
            </a:r>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2</a:t>
            </a:fld>
            <a:endParaRPr lang="fr-FR" dirty="0"/>
          </a:p>
        </p:txBody>
      </p:sp>
      <p:sp>
        <p:nvSpPr>
          <p:cNvPr id="6" name="Espace réservé du texte 5"/>
          <p:cNvSpPr>
            <a:spLocks noGrp="1"/>
          </p:cNvSpPr>
          <p:nvPr>
            <p:ph type="body" sz="quarter" idx="28"/>
          </p:nvPr>
        </p:nvSpPr>
        <p:spPr/>
        <p:txBody>
          <a:bodyPr/>
          <a:lstStyle/>
          <a:p>
            <a:endParaRPr lang="fr-FR" dirty="0"/>
          </a:p>
        </p:txBody>
      </p:sp>
    </p:spTree>
    <p:extLst>
      <p:ext uri="{BB962C8B-B14F-4D97-AF65-F5344CB8AC3E}">
        <p14:creationId xmlns:p14="http://schemas.microsoft.com/office/powerpoint/2010/main" val="76838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31511BF-E115-517C-36F7-1A80F7817424}"/>
              </a:ext>
            </a:extLst>
          </p:cNvPr>
          <p:cNvSpPr>
            <a:spLocks noGrp="1"/>
          </p:cNvSpPr>
          <p:nvPr>
            <p:ph type="body" sz="quarter" idx="16"/>
          </p:nvPr>
        </p:nvSpPr>
        <p:spPr>
          <a:xfrm>
            <a:off x="2717782" y="2542800"/>
            <a:ext cx="8975558" cy="1410284"/>
          </a:xfrm>
        </p:spPr>
        <p:txBody>
          <a:bodyPr/>
          <a:lstStyle/>
          <a:p>
            <a:pPr algn="just"/>
            <a:r>
              <a:rPr lang="fr-FR" dirty="0">
                <a:solidFill>
                  <a:schemeClr val="tx1"/>
                </a:solidFill>
              </a:rPr>
              <a:t>Le dernier jour de travail est le jour pris en compte pour déterminer le point de départ pour l’étude des droits de votre salarié par l’Assurance Maladie, le calcul du montant de l’indemnité journalier et le début de l’indemnisation. </a:t>
            </a:r>
          </a:p>
          <a:p>
            <a:endParaRPr lang="fr-FR" dirty="0">
              <a:solidFill>
                <a:schemeClr val="tx1"/>
              </a:solidFill>
            </a:endParaRPr>
          </a:p>
        </p:txBody>
      </p:sp>
      <p:sp>
        <p:nvSpPr>
          <p:cNvPr id="3" name="Espace réservé du numéro de diapositive 2">
            <a:extLst>
              <a:ext uri="{FF2B5EF4-FFF2-40B4-BE49-F238E27FC236}">
                <a16:creationId xmlns:a16="http://schemas.microsoft.com/office/drawing/2014/main" id="{36696DE7-3371-F5E0-1565-C9C9510BADBA}"/>
              </a:ext>
            </a:extLst>
          </p:cNvPr>
          <p:cNvSpPr>
            <a:spLocks noGrp="1"/>
          </p:cNvSpPr>
          <p:nvPr>
            <p:ph type="sldNum" sz="quarter" idx="15"/>
          </p:nvPr>
        </p:nvSpPr>
        <p:spPr/>
        <p:txBody>
          <a:bodyPr/>
          <a:lstStyle/>
          <a:p>
            <a:fld id="{975A587B-5814-4D9B-9598-FE9CB954CB01}" type="slidenum">
              <a:rPr lang="fr-FR" smtClean="0"/>
              <a:pPr/>
              <a:t>20</a:t>
            </a:fld>
            <a:endParaRPr lang="fr-FR" dirty="0"/>
          </a:p>
        </p:txBody>
      </p:sp>
      <p:sp>
        <p:nvSpPr>
          <p:cNvPr id="4" name="Titre 3">
            <a:extLst>
              <a:ext uri="{FF2B5EF4-FFF2-40B4-BE49-F238E27FC236}">
                <a16:creationId xmlns:a16="http://schemas.microsoft.com/office/drawing/2014/main" id="{19F04CBC-8E28-3117-5171-E1DBFE5680E4}"/>
              </a:ext>
            </a:extLst>
          </p:cNvPr>
          <p:cNvSpPr>
            <a:spLocks noGrp="1"/>
          </p:cNvSpPr>
          <p:nvPr>
            <p:ph type="title"/>
          </p:nvPr>
        </p:nvSpPr>
        <p:spPr/>
        <p:txBody>
          <a:bodyPr/>
          <a:lstStyle/>
          <a:p>
            <a:r>
              <a:rPr lang="fr-FR" dirty="0"/>
              <a:t>POINTS D’ATTENTION : Dernier jour de travail (</a:t>
            </a:r>
            <a:r>
              <a:rPr lang="fr-FR" dirty="0" err="1"/>
              <a:t>djt</a:t>
            </a:r>
            <a:r>
              <a:rPr lang="fr-FR" dirty="0"/>
              <a:t>)</a:t>
            </a:r>
          </a:p>
        </p:txBody>
      </p:sp>
      <p:pic>
        <p:nvPicPr>
          <p:cNvPr id="6" name="Image 5">
            <a:extLst>
              <a:ext uri="{FF2B5EF4-FFF2-40B4-BE49-F238E27FC236}">
                <a16:creationId xmlns:a16="http://schemas.microsoft.com/office/drawing/2014/main" id="{11FCE3ED-86D5-3C94-B6F1-938780CB70F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498660" y="2036052"/>
            <a:ext cx="1917032" cy="1917032"/>
          </a:xfrm>
          <a:prstGeom prst="rect">
            <a:avLst/>
          </a:prstGeom>
          <a:noFill/>
        </p:spPr>
      </p:pic>
      <p:sp>
        <p:nvSpPr>
          <p:cNvPr id="7" name="Espace réservé du texte 1">
            <a:extLst>
              <a:ext uri="{FF2B5EF4-FFF2-40B4-BE49-F238E27FC236}">
                <a16:creationId xmlns:a16="http://schemas.microsoft.com/office/drawing/2014/main" id="{1F3BA1B6-94FE-0E88-2B47-F7A1095D3686}"/>
              </a:ext>
            </a:extLst>
          </p:cNvPr>
          <p:cNvSpPr txBox="1">
            <a:spLocks/>
          </p:cNvSpPr>
          <p:nvPr/>
        </p:nvSpPr>
        <p:spPr>
          <a:xfrm>
            <a:off x="575469" y="4346054"/>
            <a:ext cx="11041062" cy="2171593"/>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u="sng" dirty="0">
                <a:solidFill>
                  <a:schemeClr val="tx1"/>
                </a:solidFill>
              </a:rPr>
              <a:t>Cas général : </a:t>
            </a:r>
          </a:p>
          <a:p>
            <a:pPr algn="just"/>
            <a:r>
              <a:rPr lang="fr-FR" dirty="0">
                <a:solidFill>
                  <a:schemeClr val="tx1"/>
                </a:solidFill>
              </a:rPr>
              <a:t>Il correspond à la veille de l’arrêt, y compris lorsqu’il tombe un dimanche. </a:t>
            </a:r>
          </a:p>
          <a:p>
            <a:pPr algn="just"/>
            <a:r>
              <a:rPr lang="fr-FR" dirty="0">
                <a:solidFill>
                  <a:schemeClr val="tx1"/>
                </a:solidFill>
              </a:rPr>
              <a:t>Dans le cas où la date de prescription de l’arrêt correspond à un jour où votre salarié a travaillé, le DJT sera celui de la date de l’arrêt.  </a:t>
            </a:r>
          </a:p>
        </p:txBody>
      </p:sp>
    </p:spTree>
    <p:extLst>
      <p:ext uri="{BB962C8B-B14F-4D97-AF65-F5344CB8AC3E}">
        <p14:creationId xmlns:p14="http://schemas.microsoft.com/office/powerpoint/2010/main" val="3399568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1794294"/>
            <a:ext cx="11376508" cy="4192438"/>
          </a:xfrm>
        </p:spPr>
        <p:txBody>
          <a:bodyPr>
            <a:normAutofit/>
          </a:bodyPr>
          <a:lstStyle/>
          <a:p>
            <a:r>
              <a:rPr lang="fr-FR" dirty="0">
                <a:solidFill>
                  <a:schemeClr val="tx1"/>
                </a:solidFill>
              </a:rPr>
              <a:t>En cas de succession d’arrêt de travail (exemple : arrêt maladie suivi d’un congé maternité) sans reprise d’activité</a:t>
            </a:r>
          </a:p>
          <a:p>
            <a:pPr marL="109728" indent="0">
              <a:buNone/>
            </a:pPr>
            <a:endParaRPr lang="fr-FR" dirty="0"/>
          </a:p>
          <a:p>
            <a:pPr lvl="2"/>
            <a:r>
              <a:rPr lang="fr-FR" sz="2000" dirty="0"/>
              <a:t>Saisir le dernier de travail correspondant à l’arrêt maladie et non à la veille du congé maternité </a:t>
            </a:r>
          </a:p>
          <a:p>
            <a:pPr lvl="1"/>
            <a:endParaRPr lang="fr-FR" sz="2000" dirty="0"/>
          </a:p>
          <a:p>
            <a:pPr lvl="1"/>
            <a:r>
              <a:rPr lang="fr-FR" sz="2000" u="sng" dirty="0"/>
              <a:t>Exemple </a:t>
            </a:r>
            <a:r>
              <a:rPr lang="fr-FR" sz="2000" dirty="0"/>
              <a:t>:</a:t>
            </a:r>
          </a:p>
          <a:p>
            <a:pPr lvl="2"/>
            <a:r>
              <a:rPr lang="fr-FR" sz="2000" dirty="0"/>
              <a:t>Arrêt maladie du 22/05/2026 au 15/06/2026 avec un dernier jour de travail le 21/05/2026</a:t>
            </a:r>
          </a:p>
          <a:p>
            <a:pPr lvl="2"/>
            <a:r>
              <a:rPr lang="fr-FR" sz="2000" dirty="0"/>
              <a:t>Congé maternité à compter du 16/06/2026</a:t>
            </a:r>
          </a:p>
          <a:p>
            <a:pPr lvl="2"/>
            <a:r>
              <a:rPr lang="fr-FR" sz="2000" dirty="0"/>
              <a:t>Le dernier de jour de travail est également le 21/05/2026</a:t>
            </a:r>
          </a:p>
          <a:p>
            <a:pPr lvl="3"/>
            <a:endParaRPr lang="fr-FR" sz="14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21</a:t>
            </a:fld>
            <a:endParaRPr lang="fr-FR" dirty="0"/>
          </a:p>
        </p:txBody>
      </p:sp>
      <p:sp>
        <p:nvSpPr>
          <p:cNvPr id="4" name="Titre 3"/>
          <p:cNvSpPr>
            <a:spLocks noGrp="1"/>
          </p:cNvSpPr>
          <p:nvPr>
            <p:ph type="title"/>
          </p:nvPr>
        </p:nvSpPr>
        <p:spPr/>
        <p:txBody>
          <a:bodyPr/>
          <a:lstStyle/>
          <a:p>
            <a:r>
              <a:rPr lang="fr-FR" dirty="0"/>
              <a:t>POINTS D’ATTENTION : Dernier jour de travail (</a:t>
            </a:r>
            <a:r>
              <a:rPr lang="fr-FR" dirty="0" err="1"/>
              <a:t>djt</a:t>
            </a:r>
            <a:r>
              <a:rPr lang="fr-FR" dirty="0"/>
              <a:t>)</a:t>
            </a:r>
          </a:p>
        </p:txBody>
      </p:sp>
    </p:spTree>
    <p:extLst>
      <p:ext uri="{BB962C8B-B14F-4D97-AF65-F5344CB8AC3E}">
        <p14:creationId xmlns:p14="http://schemas.microsoft.com/office/powerpoint/2010/main" val="614424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755469" y="2530425"/>
            <a:ext cx="7673067" cy="3141813"/>
          </a:xfrm>
        </p:spPr>
        <p:txBody>
          <a:bodyPr>
            <a:normAutofit fontScale="85000" lnSpcReduction="20000"/>
          </a:bodyPr>
          <a:lstStyle/>
          <a:p>
            <a:endParaRPr lang="fr-FR" dirty="0"/>
          </a:p>
          <a:p>
            <a:r>
              <a:rPr lang="fr-FR" sz="2800" dirty="0"/>
              <a:t>Mettez à jour vos accès à Net-entreprises</a:t>
            </a:r>
          </a:p>
          <a:p>
            <a:endParaRPr lang="fr-FR" sz="2800" dirty="0"/>
          </a:p>
          <a:p>
            <a:pPr marL="517525" lvl="1" indent="-342900">
              <a:buFont typeface="Wingdings" panose="05000000000000000000" pitchFamily="2" charset="2"/>
              <a:buChar char="Ø"/>
            </a:pPr>
            <a:r>
              <a:rPr lang="fr-FR" sz="2800" b="0" dirty="0"/>
              <a:t>Ajouter un administrateur</a:t>
            </a:r>
          </a:p>
          <a:p>
            <a:pPr marL="517525" lvl="1" indent="-342900">
              <a:buFont typeface="Wingdings" panose="05000000000000000000" pitchFamily="2" charset="2"/>
              <a:buChar char="Ø"/>
            </a:pPr>
            <a:r>
              <a:rPr lang="fr-FR" sz="2800" b="0" dirty="0"/>
              <a:t>Habiliter un déclarant</a:t>
            </a:r>
          </a:p>
          <a:p>
            <a:pPr marL="517525" lvl="1" indent="-342900">
              <a:buFont typeface="Wingdings" panose="05000000000000000000" pitchFamily="2" charset="2"/>
              <a:buChar char="Ø"/>
            </a:pPr>
            <a:r>
              <a:rPr lang="fr-FR" sz="2800" b="0" dirty="0"/>
              <a:t>Fiabiliser les signatures de vos déclarations électroniques</a:t>
            </a:r>
          </a:p>
          <a:p>
            <a:pPr marL="517525" lvl="1" indent="-342900">
              <a:buFont typeface="Wingdings" panose="05000000000000000000" pitchFamily="2" charset="2"/>
              <a:buChar char="Ø"/>
            </a:pPr>
            <a:r>
              <a:rPr lang="fr-FR" sz="2800" b="0" dirty="0"/>
              <a:t>…</a:t>
            </a:r>
          </a:p>
          <a:p>
            <a:pPr marL="358775" lvl="3" indent="0">
              <a:buNone/>
            </a:pPr>
            <a:endParaRPr lang="fr-FR" sz="14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22</a:t>
            </a:fld>
            <a:endParaRPr lang="fr-FR" dirty="0"/>
          </a:p>
        </p:txBody>
      </p:sp>
      <p:sp>
        <p:nvSpPr>
          <p:cNvPr id="4" name="Titre 3"/>
          <p:cNvSpPr>
            <a:spLocks noGrp="1"/>
          </p:cNvSpPr>
          <p:nvPr>
            <p:ph type="title"/>
          </p:nvPr>
        </p:nvSpPr>
        <p:spPr/>
        <p:txBody>
          <a:bodyPr/>
          <a:lstStyle/>
          <a:p>
            <a:r>
              <a:rPr lang="fr-FR" dirty="0"/>
              <a:t>COMPTE NET-ENTREPRISES et Organismes du secteur public</a:t>
            </a:r>
          </a:p>
        </p:txBody>
      </p:sp>
      <p:graphicFrame>
        <p:nvGraphicFramePr>
          <p:cNvPr id="6" name="Objet 5">
            <a:extLst>
              <a:ext uri="{FF2B5EF4-FFF2-40B4-BE49-F238E27FC236}">
                <a16:creationId xmlns:a16="http://schemas.microsoft.com/office/drawing/2014/main" id="{A7E492C2-3A17-BFE1-1857-C88341F33C3F}"/>
              </a:ext>
            </a:extLst>
          </p:cNvPr>
          <p:cNvGraphicFramePr>
            <a:graphicFrameLocks noChangeAspect="1"/>
          </p:cNvGraphicFramePr>
          <p:nvPr/>
        </p:nvGraphicFramePr>
        <p:xfrm>
          <a:off x="7912728" y="1609595"/>
          <a:ext cx="3684761" cy="5213967"/>
        </p:xfrm>
        <a:graphic>
          <a:graphicData uri="http://schemas.openxmlformats.org/presentationml/2006/ole">
            <mc:AlternateContent xmlns:mc="http://schemas.openxmlformats.org/markup-compatibility/2006">
              <mc:Choice xmlns:v="urn:schemas-microsoft-com:vml" Requires="v">
                <p:oleObj name="Acrobat Document" r:id="rId3" imgW="5667198" imgH="8020037" progId="Acrobat.Document.DC">
                  <p:embed/>
                </p:oleObj>
              </mc:Choice>
              <mc:Fallback>
                <p:oleObj name="Acrobat Document" r:id="rId3" imgW="5667198" imgH="8020037" progId="Acrobat.Document.DC">
                  <p:embed/>
                  <p:pic>
                    <p:nvPicPr>
                      <p:cNvPr id="6" name="Objet 5">
                        <a:extLst>
                          <a:ext uri="{FF2B5EF4-FFF2-40B4-BE49-F238E27FC236}">
                            <a16:creationId xmlns:a16="http://schemas.microsoft.com/office/drawing/2014/main" id="{A7E492C2-3A17-BFE1-1857-C88341F33C3F}"/>
                          </a:ext>
                        </a:extLst>
                      </p:cNvPr>
                      <p:cNvPicPr/>
                      <p:nvPr/>
                    </p:nvPicPr>
                    <p:blipFill>
                      <a:blip r:embed="rId4"/>
                      <a:stretch>
                        <a:fillRect/>
                      </a:stretch>
                    </p:blipFill>
                    <p:spPr>
                      <a:xfrm>
                        <a:off x="7912728" y="1609595"/>
                        <a:ext cx="3684761" cy="5213967"/>
                      </a:xfrm>
                      <a:prstGeom prst="rect">
                        <a:avLst/>
                      </a:prstGeom>
                    </p:spPr>
                  </p:pic>
                </p:oleObj>
              </mc:Fallback>
            </mc:AlternateContent>
          </a:graphicData>
        </a:graphic>
      </p:graphicFrame>
    </p:spTree>
    <p:extLst>
      <p:ext uri="{BB962C8B-B14F-4D97-AF65-F5344CB8AC3E}">
        <p14:creationId xmlns:p14="http://schemas.microsoft.com/office/powerpoint/2010/main" val="171269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58" y="1794294"/>
            <a:ext cx="7546493" cy="4192438"/>
          </a:xfrm>
        </p:spPr>
        <p:txBody>
          <a:bodyPr>
            <a:normAutofit/>
          </a:bodyPr>
          <a:lstStyle/>
          <a:p>
            <a:endParaRPr lang="fr-FR" dirty="0"/>
          </a:p>
          <a:p>
            <a:pPr marL="342900" indent="-342900">
              <a:buFont typeface="Arial" panose="020B0604020202020204" pitchFamily="34" charset="0"/>
              <a:buChar char="•"/>
            </a:pPr>
            <a:r>
              <a:rPr lang="fr-FR" dirty="0"/>
              <a:t>Le Chargé de la Relation Entreprises :</a:t>
            </a:r>
          </a:p>
          <a:p>
            <a:pPr marL="517525" lvl="1" indent="-342900">
              <a:buFont typeface="Wingdings" panose="05000000000000000000" pitchFamily="2" charset="2"/>
              <a:buChar char="q"/>
            </a:pPr>
            <a:r>
              <a:rPr lang="fr-FR" dirty="0"/>
              <a:t>vous accompagne,</a:t>
            </a:r>
          </a:p>
          <a:p>
            <a:pPr marL="517525" lvl="1" indent="-342900">
              <a:buFont typeface="Wingdings" panose="05000000000000000000" pitchFamily="2" charset="2"/>
              <a:buChar char="q"/>
            </a:pPr>
            <a:r>
              <a:rPr lang="fr-FR" dirty="0"/>
              <a:t>vous conseille,</a:t>
            </a:r>
          </a:p>
          <a:p>
            <a:pPr marL="517525" lvl="1" indent="-342900">
              <a:buFont typeface="Wingdings" panose="05000000000000000000" pitchFamily="2" charset="2"/>
              <a:buChar char="q"/>
            </a:pPr>
            <a:r>
              <a:rPr lang="fr-FR" dirty="0"/>
              <a:t>vous informe</a:t>
            </a:r>
          </a:p>
          <a:p>
            <a:pPr marL="517525" lvl="1" indent="-342900">
              <a:buFont typeface="Wingdings" panose="05000000000000000000" pitchFamily="2" charset="2"/>
              <a:buChar char="q"/>
            </a:pPr>
            <a:endParaRPr lang="fr-FR" dirty="0"/>
          </a:p>
          <a:p>
            <a:pPr lvl="1"/>
            <a:r>
              <a:rPr kumimoji="0" lang="fr-FR" sz="2000" b="0" i="0" u="none" strike="noStrike" kern="1200" cap="none" spc="0" normalizeH="0" baseline="0" noProof="0" dirty="0">
                <a:ln>
                  <a:noFill/>
                </a:ln>
                <a:solidFill>
                  <a:srgbClr val="0084B2"/>
                </a:solidFill>
                <a:effectLst/>
                <a:uLnTx/>
                <a:uFillTx/>
                <a:latin typeface="Arial" panose="020B0604020202020204"/>
                <a:ea typeface="+mn-ea"/>
                <a:cs typeface="+mn-cs"/>
              </a:rPr>
              <a:t>Objectifs : Sécuriser et fluidifier vos obligations déclaratives</a:t>
            </a:r>
            <a:endParaRPr lang="fr-FR" sz="18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23</a:t>
            </a:fld>
            <a:endParaRPr lang="fr-FR" dirty="0"/>
          </a:p>
        </p:txBody>
      </p:sp>
      <p:sp>
        <p:nvSpPr>
          <p:cNvPr id="4" name="Titre 3"/>
          <p:cNvSpPr>
            <a:spLocks noGrp="1"/>
          </p:cNvSpPr>
          <p:nvPr>
            <p:ph type="title"/>
          </p:nvPr>
        </p:nvSpPr>
        <p:spPr>
          <a:xfrm>
            <a:off x="498660" y="494779"/>
            <a:ext cx="11196000" cy="622822"/>
          </a:xfrm>
        </p:spPr>
        <p:txBody>
          <a:bodyPr/>
          <a:lstStyle/>
          <a:p>
            <a:r>
              <a:rPr lang="fr-FR" dirty="0"/>
              <a:t>Votre interlocuteur : LE Chargé de relation entreprises</a:t>
            </a:r>
          </a:p>
        </p:txBody>
      </p:sp>
      <p:graphicFrame>
        <p:nvGraphicFramePr>
          <p:cNvPr id="5" name="Objet 4">
            <a:extLst>
              <a:ext uri="{FF2B5EF4-FFF2-40B4-BE49-F238E27FC236}">
                <a16:creationId xmlns:a16="http://schemas.microsoft.com/office/drawing/2014/main" id="{8EB31556-A4FA-4785-19B8-05C1E5C1E457}"/>
              </a:ext>
            </a:extLst>
          </p:cNvPr>
          <p:cNvGraphicFramePr>
            <a:graphicFrameLocks noChangeAspect="1"/>
          </p:cNvGraphicFramePr>
          <p:nvPr>
            <p:extLst>
              <p:ext uri="{D42A27DB-BD31-4B8C-83A1-F6EECF244321}">
                <p14:modId xmlns:p14="http://schemas.microsoft.com/office/powerpoint/2010/main" val="188040819"/>
              </p:ext>
            </p:extLst>
          </p:nvPr>
        </p:nvGraphicFramePr>
        <p:xfrm>
          <a:off x="8045152" y="1609595"/>
          <a:ext cx="3648188" cy="5162217"/>
        </p:xfrm>
        <a:graphic>
          <a:graphicData uri="http://schemas.openxmlformats.org/presentationml/2006/ole">
            <mc:AlternateContent xmlns:mc="http://schemas.openxmlformats.org/markup-compatibility/2006">
              <mc:Choice xmlns:v="urn:schemas-microsoft-com:vml" Requires="v">
                <p:oleObj name="Acrobat Document" r:id="rId3" imgW="5667198" imgH="8020037" progId="Acrobat.Document.DC">
                  <p:embed/>
                </p:oleObj>
              </mc:Choice>
              <mc:Fallback>
                <p:oleObj name="Acrobat Document" r:id="rId3" imgW="5667198" imgH="8020037" progId="Acrobat.Document.DC">
                  <p:embed/>
                  <p:pic>
                    <p:nvPicPr>
                      <p:cNvPr id="0" name=""/>
                      <p:cNvPicPr/>
                      <p:nvPr/>
                    </p:nvPicPr>
                    <p:blipFill>
                      <a:blip r:embed="rId4"/>
                      <a:stretch>
                        <a:fillRect/>
                      </a:stretch>
                    </p:blipFill>
                    <p:spPr>
                      <a:xfrm>
                        <a:off x="8045152" y="1609595"/>
                        <a:ext cx="3648188" cy="5162217"/>
                      </a:xfrm>
                      <a:prstGeom prst="rect">
                        <a:avLst/>
                      </a:prstGeom>
                    </p:spPr>
                  </p:pic>
                </p:oleObj>
              </mc:Fallback>
            </mc:AlternateContent>
          </a:graphicData>
        </a:graphic>
      </p:graphicFrame>
      <p:pic>
        <p:nvPicPr>
          <p:cNvPr id="7" name="Image 6">
            <a:extLst>
              <a:ext uri="{FF2B5EF4-FFF2-40B4-BE49-F238E27FC236}">
                <a16:creationId xmlns:a16="http://schemas.microsoft.com/office/drawing/2014/main" id="{7852652B-18C8-BE1D-7841-93E963D4660B}"/>
              </a:ext>
            </a:extLst>
          </p:cNvPr>
          <p:cNvPicPr>
            <a:picLocks noChangeAspect="1"/>
          </p:cNvPicPr>
          <p:nvPr/>
        </p:nvPicPr>
        <p:blipFill>
          <a:blip r:embed="rId5"/>
          <a:stretch>
            <a:fillRect/>
          </a:stretch>
        </p:blipFill>
        <p:spPr>
          <a:xfrm>
            <a:off x="1737916" y="4908885"/>
            <a:ext cx="1562796" cy="1562796"/>
          </a:xfrm>
          <a:prstGeom prst="rect">
            <a:avLst/>
          </a:prstGeom>
        </p:spPr>
      </p:pic>
      <p:sp>
        <p:nvSpPr>
          <p:cNvPr id="8" name="ZoneTexte 7">
            <a:extLst>
              <a:ext uri="{FF2B5EF4-FFF2-40B4-BE49-F238E27FC236}">
                <a16:creationId xmlns:a16="http://schemas.microsoft.com/office/drawing/2014/main" id="{F2FFE07B-7490-1AC9-B02F-0489769DBF8B}"/>
              </a:ext>
            </a:extLst>
          </p:cNvPr>
          <p:cNvSpPr txBox="1"/>
          <p:nvPr/>
        </p:nvSpPr>
        <p:spPr>
          <a:xfrm>
            <a:off x="3317562" y="5251647"/>
            <a:ext cx="4032362" cy="923330"/>
          </a:xfrm>
          <a:prstGeom prst="rect">
            <a:avLst/>
          </a:prstGeom>
          <a:noFill/>
          <a:ln>
            <a:solidFill>
              <a:schemeClr val="accent1"/>
            </a:solidFill>
          </a:ln>
        </p:spPr>
        <p:txBody>
          <a:bodyPr wrap="square" rtlCol="0">
            <a:spAutoFit/>
          </a:bodyPr>
          <a:lstStyle/>
          <a:p>
            <a:r>
              <a:rPr lang="fr-FR" sz="1800" b="0" i="0" u="none" strike="noStrike" baseline="0" dirty="0">
                <a:latin typeface="Source Sans Pro" panose="020B0503030403020204" pitchFamily="34" charset="0"/>
              </a:rPr>
              <a:t>La gestion du suivi des dossiers indemnités journalières relève d’un autre service</a:t>
            </a:r>
            <a:endParaRPr lang="fr-FR" dirty="0"/>
          </a:p>
        </p:txBody>
      </p:sp>
    </p:spTree>
    <p:extLst>
      <p:ext uri="{BB962C8B-B14F-4D97-AF65-F5344CB8AC3E}">
        <p14:creationId xmlns:p14="http://schemas.microsoft.com/office/powerpoint/2010/main" val="2365739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6D4942F-3B34-A0E2-5C77-0FAA94D8692E}"/>
              </a:ext>
            </a:extLst>
          </p:cNvPr>
          <p:cNvPicPr>
            <a:picLocks noChangeAspect="1"/>
          </p:cNvPicPr>
          <p:nvPr/>
        </p:nvPicPr>
        <p:blipFill>
          <a:blip r:embed="rId3"/>
          <a:stretch>
            <a:fillRect/>
          </a:stretch>
        </p:blipFill>
        <p:spPr>
          <a:xfrm>
            <a:off x="2801742" y="853662"/>
            <a:ext cx="5880250" cy="3188434"/>
          </a:xfrm>
          <a:prstGeom prst="rect">
            <a:avLst/>
          </a:prstGeom>
        </p:spPr>
      </p:pic>
      <p:sp>
        <p:nvSpPr>
          <p:cNvPr id="2" name="object 2"/>
          <p:cNvSpPr txBox="1"/>
          <p:nvPr/>
        </p:nvSpPr>
        <p:spPr>
          <a:xfrm>
            <a:off x="2248531" y="3657339"/>
            <a:ext cx="1106423" cy="377026"/>
          </a:xfrm>
          <a:prstGeom prst="rect">
            <a:avLst/>
          </a:prstGeom>
        </p:spPr>
        <p:txBody>
          <a:bodyPr vert="horz" wrap="square" lIns="0" tIns="7620" rIns="0" bIns="0" rtlCol="0">
            <a:spAutoFit/>
          </a:bodyPr>
          <a:lstStyle/>
          <a:p>
            <a:pPr marL="7620">
              <a:spcBef>
                <a:spcPts val="60"/>
              </a:spcBef>
            </a:pPr>
            <a:r>
              <a:rPr sz="2400" spc="-405" dirty="0">
                <a:solidFill>
                  <a:srgbClr val="359AD5"/>
                </a:solidFill>
                <a:latin typeface="Calibri"/>
                <a:cs typeface="Calibri"/>
              </a:rPr>
              <a:t>Vos</a:t>
            </a:r>
            <a:r>
              <a:rPr sz="2400" spc="-63" dirty="0">
                <a:solidFill>
                  <a:srgbClr val="359AD5"/>
                </a:solidFill>
                <a:latin typeface="Calibri"/>
                <a:cs typeface="Calibri"/>
              </a:rPr>
              <a:t> </a:t>
            </a:r>
            <a:r>
              <a:rPr sz="2400" spc="-327" dirty="0">
                <a:solidFill>
                  <a:srgbClr val="359AD5"/>
                </a:solidFill>
                <a:latin typeface="Calibri"/>
                <a:cs typeface="Calibri"/>
              </a:rPr>
              <a:t>contacts</a:t>
            </a:r>
            <a:endParaRPr sz="2400">
              <a:latin typeface="Calibri"/>
              <a:cs typeface="Calibri"/>
            </a:endParaRPr>
          </a:p>
        </p:txBody>
      </p:sp>
      <p:sp>
        <p:nvSpPr>
          <p:cNvPr id="3" name="object 3"/>
          <p:cNvSpPr/>
          <p:nvPr/>
        </p:nvSpPr>
        <p:spPr>
          <a:xfrm>
            <a:off x="1668948" y="3642364"/>
            <a:ext cx="520826" cy="474345"/>
          </a:xfrm>
          <a:custGeom>
            <a:avLst/>
            <a:gdLst/>
            <a:ahLst/>
            <a:cxnLst/>
            <a:rect l="l" t="t" r="r" b="b"/>
            <a:pathLst>
              <a:path w="868044" h="790575">
                <a:moveTo>
                  <a:pt x="165239" y="0"/>
                </a:moveTo>
                <a:lnTo>
                  <a:pt x="156989" y="0"/>
                </a:lnTo>
                <a:lnTo>
                  <a:pt x="149821" y="1473"/>
                </a:lnTo>
                <a:lnTo>
                  <a:pt x="111658" y="23456"/>
                </a:lnTo>
                <a:lnTo>
                  <a:pt x="71084" y="58835"/>
                </a:lnTo>
                <a:lnTo>
                  <a:pt x="40815" y="97567"/>
                </a:lnTo>
                <a:lnTo>
                  <a:pt x="19169" y="139550"/>
                </a:lnTo>
                <a:lnTo>
                  <a:pt x="5710" y="183883"/>
                </a:lnTo>
                <a:lnTo>
                  <a:pt x="0" y="229666"/>
                </a:lnTo>
                <a:lnTo>
                  <a:pt x="1313" y="272948"/>
                </a:lnTo>
                <a:lnTo>
                  <a:pt x="1407" y="276056"/>
                </a:lnTo>
                <a:lnTo>
                  <a:pt x="9186" y="322442"/>
                </a:lnTo>
                <a:lnTo>
                  <a:pt x="22748" y="368224"/>
                </a:lnTo>
                <a:lnTo>
                  <a:pt x="41506" y="412806"/>
                </a:lnTo>
                <a:lnTo>
                  <a:pt x="64871" y="455587"/>
                </a:lnTo>
                <a:lnTo>
                  <a:pt x="143485" y="591018"/>
                </a:lnTo>
                <a:lnTo>
                  <a:pt x="168828" y="632124"/>
                </a:lnTo>
                <a:lnTo>
                  <a:pt x="198234" y="670561"/>
                </a:lnTo>
                <a:lnTo>
                  <a:pt x="231283" y="705121"/>
                </a:lnTo>
                <a:lnTo>
                  <a:pt x="267757" y="734996"/>
                </a:lnTo>
                <a:lnTo>
                  <a:pt x="307441" y="759383"/>
                </a:lnTo>
                <a:lnTo>
                  <a:pt x="350171" y="777369"/>
                </a:lnTo>
                <a:lnTo>
                  <a:pt x="395496" y="787949"/>
                </a:lnTo>
                <a:lnTo>
                  <a:pt x="442860" y="790296"/>
                </a:lnTo>
                <a:lnTo>
                  <a:pt x="491706" y="783581"/>
                </a:lnTo>
                <a:lnTo>
                  <a:pt x="541477" y="766978"/>
                </a:lnTo>
                <a:lnTo>
                  <a:pt x="542163" y="766686"/>
                </a:lnTo>
                <a:lnTo>
                  <a:pt x="542848" y="766356"/>
                </a:lnTo>
                <a:lnTo>
                  <a:pt x="543471" y="765975"/>
                </a:lnTo>
                <a:lnTo>
                  <a:pt x="572050" y="749557"/>
                </a:lnTo>
                <a:lnTo>
                  <a:pt x="420679" y="749557"/>
                </a:lnTo>
                <a:lnTo>
                  <a:pt x="372347" y="741423"/>
                </a:lnTo>
                <a:lnTo>
                  <a:pt x="326567" y="723023"/>
                </a:lnTo>
                <a:lnTo>
                  <a:pt x="283590" y="695430"/>
                </a:lnTo>
                <a:lnTo>
                  <a:pt x="244263" y="659930"/>
                </a:lnTo>
                <a:lnTo>
                  <a:pt x="209326" y="617942"/>
                </a:lnTo>
                <a:lnTo>
                  <a:pt x="179514" y="570890"/>
                </a:lnTo>
                <a:lnTo>
                  <a:pt x="179400" y="570750"/>
                </a:lnTo>
                <a:lnTo>
                  <a:pt x="179336" y="570585"/>
                </a:lnTo>
                <a:lnTo>
                  <a:pt x="100380" y="434594"/>
                </a:lnTo>
                <a:lnTo>
                  <a:pt x="100253" y="434467"/>
                </a:lnTo>
                <a:lnTo>
                  <a:pt x="74026" y="384948"/>
                </a:lnTo>
                <a:lnTo>
                  <a:pt x="54941" y="333840"/>
                </a:lnTo>
                <a:lnTo>
                  <a:pt x="43708" y="282200"/>
                </a:lnTo>
                <a:lnTo>
                  <a:pt x="41198" y="231381"/>
                </a:lnTo>
                <a:lnTo>
                  <a:pt x="48053" y="182720"/>
                </a:lnTo>
                <a:lnTo>
                  <a:pt x="65128" y="137026"/>
                </a:lnTo>
                <a:lnTo>
                  <a:pt x="93591" y="95057"/>
                </a:lnTo>
                <a:lnTo>
                  <a:pt x="134607" y="57569"/>
                </a:lnTo>
                <a:lnTo>
                  <a:pt x="164109" y="40728"/>
                </a:lnTo>
                <a:lnTo>
                  <a:pt x="227231" y="40728"/>
                </a:lnTo>
                <a:lnTo>
                  <a:pt x="218236" y="29870"/>
                </a:lnTo>
                <a:lnTo>
                  <a:pt x="186461" y="4927"/>
                </a:lnTo>
                <a:lnTo>
                  <a:pt x="172859" y="165"/>
                </a:lnTo>
                <a:lnTo>
                  <a:pt x="165239" y="0"/>
                </a:lnTo>
                <a:close/>
              </a:path>
              <a:path w="868044" h="790575">
                <a:moveTo>
                  <a:pt x="554748" y="712165"/>
                </a:moveTo>
                <a:lnTo>
                  <a:pt x="553427" y="712952"/>
                </a:lnTo>
                <a:lnTo>
                  <a:pt x="524611" y="729475"/>
                </a:lnTo>
                <a:lnTo>
                  <a:pt x="471466" y="746037"/>
                </a:lnTo>
                <a:lnTo>
                  <a:pt x="420679" y="749557"/>
                </a:lnTo>
                <a:lnTo>
                  <a:pt x="572050" y="749557"/>
                </a:lnTo>
                <a:lnTo>
                  <a:pt x="596019" y="712952"/>
                </a:lnTo>
                <a:lnTo>
                  <a:pt x="596070" y="712685"/>
                </a:lnTo>
                <a:lnTo>
                  <a:pt x="554863" y="712685"/>
                </a:lnTo>
                <a:lnTo>
                  <a:pt x="554748" y="712165"/>
                </a:lnTo>
                <a:close/>
              </a:path>
              <a:path w="868044" h="790575">
                <a:moveTo>
                  <a:pt x="519772" y="551364"/>
                </a:moveTo>
                <a:lnTo>
                  <a:pt x="446344" y="551364"/>
                </a:lnTo>
                <a:lnTo>
                  <a:pt x="455418" y="553014"/>
                </a:lnTo>
                <a:lnTo>
                  <a:pt x="465645" y="557974"/>
                </a:lnTo>
                <a:lnTo>
                  <a:pt x="505530" y="599986"/>
                </a:lnTo>
                <a:lnTo>
                  <a:pt x="521144" y="624789"/>
                </a:lnTo>
                <a:lnTo>
                  <a:pt x="529592" y="637941"/>
                </a:lnTo>
                <a:lnTo>
                  <a:pt x="551268" y="683780"/>
                </a:lnTo>
                <a:lnTo>
                  <a:pt x="555701" y="702716"/>
                </a:lnTo>
                <a:lnTo>
                  <a:pt x="555307" y="707682"/>
                </a:lnTo>
                <a:lnTo>
                  <a:pt x="555000" y="711136"/>
                </a:lnTo>
                <a:lnTo>
                  <a:pt x="554909" y="712165"/>
                </a:lnTo>
                <a:lnTo>
                  <a:pt x="554863" y="712685"/>
                </a:lnTo>
                <a:lnTo>
                  <a:pt x="596070" y="712685"/>
                </a:lnTo>
                <a:lnTo>
                  <a:pt x="596366" y="711136"/>
                </a:lnTo>
                <a:lnTo>
                  <a:pt x="596475" y="705121"/>
                </a:lnTo>
                <a:lnTo>
                  <a:pt x="596550" y="700999"/>
                </a:lnTo>
                <a:lnTo>
                  <a:pt x="583363" y="652135"/>
                </a:lnTo>
                <a:lnTo>
                  <a:pt x="565293" y="617435"/>
                </a:lnTo>
                <a:lnTo>
                  <a:pt x="556044" y="603173"/>
                </a:lnTo>
                <a:lnTo>
                  <a:pt x="539284" y="576423"/>
                </a:lnTo>
                <a:lnTo>
                  <a:pt x="522427" y="554102"/>
                </a:lnTo>
                <a:lnTo>
                  <a:pt x="519772" y="551364"/>
                </a:lnTo>
                <a:close/>
              </a:path>
              <a:path w="868044" h="790575">
                <a:moveTo>
                  <a:pt x="867816" y="216903"/>
                </a:moveTo>
                <a:lnTo>
                  <a:pt x="826516" y="216903"/>
                </a:lnTo>
                <a:lnTo>
                  <a:pt x="826516" y="578573"/>
                </a:lnTo>
                <a:lnTo>
                  <a:pt x="820331" y="585711"/>
                </a:lnTo>
                <a:lnTo>
                  <a:pt x="618185" y="585711"/>
                </a:lnTo>
                <a:lnTo>
                  <a:pt x="597484" y="606247"/>
                </a:lnTo>
                <a:lnTo>
                  <a:pt x="599111" y="614250"/>
                </a:lnTo>
                <a:lnTo>
                  <a:pt x="603548" y="620783"/>
                </a:lnTo>
                <a:lnTo>
                  <a:pt x="610128" y="625176"/>
                </a:lnTo>
                <a:lnTo>
                  <a:pt x="618185" y="626757"/>
                </a:lnTo>
                <a:lnTo>
                  <a:pt x="808215" y="626757"/>
                </a:lnTo>
                <a:lnTo>
                  <a:pt x="830627" y="622762"/>
                </a:lnTo>
                <a:lnTo>
                  <a:pt x="849660" y="611636"/>
                </a:lnTo>
                <a:lnTo>
                  <a:pt x="862870" y="594669"/>
                </a:lnTo>
                <a:lnTo>
                  <a:pt x="867728" y="573533"/>
                </a:lnTo>
                <a:lnTo>
                  <a:pt x="867816" y="216903"/>
                </a:lnTo>
                <a:close/>
              </a:path>
              <a:path w="868044" h="790575">
                <a:moveTo>
                  <a:pt x="368890" y="587293"/>
                </a:moveTo>
                <a:lnTo>
                  <a:pt x="332570" y="587293"/>
                </a:lnTo>
                <a:lnTo>
                  <a:pt x="350997" y="589389"/>
                </a:lnTo>
                <a:lnTo>
                  <a:pt x="368890" y="587293"/>
                </a:lnTo>
                <a:close/>
              </a:path>
              <a:path w="868044" h="790575">
                <a:moveTo>
                  <a:pt x="227231" y="40728"/>
                </a:moveTo>
                <a:lnTo>
                  <a:pt x="165912" y="40728"/>
                </a:lnTo>
                <a:lnTo>
                  <a:pt x="166636" y="41008"/>
                </a:lnTo>
                <a:lnTo>
                  <a:pt x="173482" y="44221"/>
                </a:lnTo>
                <a:lnTo>
                  <a:pt x="208230" y="84748"/>
                </a:lnTo>
                <a:lnTo>
                  <a:pt x="224256" y="113449"/>
                </a:lnTo>
                <a:lnTo>
                  <a:pt x="237778" y="138783"/>
                </a:lnTo>
                <a:lnTo>
                  <a:pt x="247129" y="160782"/>
                </a:lnTo>
                <a:lnTo>
                  <a:pt x="252603" y="179275"/>
                </a:lnTo>
                <a:lnTo>
                  <a:pt x="254415" y="193471"/>
                </a:lnTo>
                <a:lnTo>
                  <a:pt x="254495" y="194094"/>
                </a:lnTo>
                <a:lnTo>
                  <a:pt x="235470" y="227304"/>
                </a:lnTo>
                <a:lnTo>
                  <a:pt x="197599" y="249135"/>
                </a:lnTo>
                <a:lnTo>
                  <a:pt x="181466" y="261692"/>
                </a:lnTo>
                <a:lnTo>
                  <a:pt x="169816" y="277253"/>
                </a:lnTo>
                <a:lnTo>
                  <a:pt x="162250" y="294605"/>
                </a:lnTo>
                <a:lnTo>
                  <a:pt x="158369" y="312534"/>
                </a:lnTo>
                <a:lnTo>
                  <a:pt x="157593" y="328673"/>
                </a:lnTo>
                <a:lnTo>
                  <a:pt x="157521" y="330162"/>
                </a:lnTo>
                <a:lnTo>
                  <a:pt x="159284" y="347144"/>
                </a:lnTo>
                <a:lnTo>
                  <a:pt x="163575" y="363094"/>
                </a:lnTo>
                <a:lnTo>
                  <a:pt x="170307" y="377621"/>
                </a:lnTo>
                <a:lnTo>
                  <a:pt x="263665" y="538529"/>
                </a:lnTo>
                <a:lnTo>
                  <a:pt x="263791" y="538746"/>
                </a:lnTo>
                <a:lnTo>
                  <a:pt x="298794" y="573533"/>
                </a:lnTo>
                <a:lnTo>
                  <a:pt x="332275" y="587293"/>
                </a:lnTo>
                <a:lnTo>
                  <a:pt x="369932" y="587293"/>
                </a:lnTo>
                <a:lnTo>
                  <a:pt x="389343" y="579488"/>
                </a:lnTo>
                <a:lnTo>
                  <a:pt x="427215" y="557707"/>
                </a:lnTo>
                <a:lnTo>
                  <a:pt x="437181" y="553014"/>
                </a:lnTo>
                <a:lnTo>
                  <a:pt x="436961" y="553014"/>
                </a:lnTo>
                <a:lnTo>
                  <a:pt x="446344" y="551364"/>
                </a:lnTo>
                <a:lnTo>
                  <a:pt x="519772" y="551364"/>
                </a:lnTo>
                <a:lnTo>
                  <a:pt x="517003" y="548508"/>
                </a:lnTo>
                <a:lnTo>
                  <a:pt x="350654" y="548508"/>
                </a:lnTo>
                <a:lnTo>
                  <a:pt x="340847" y="547225"/>
                </a:lnTo>
                <a:lnTo>
                  <a:pt x="331051" y="543966"/>
                </a:lnTo>
                <a:lnTo>
                  <a:pt x="330908" y="543966"/>
                </a:lnTo>
                <a:lnTo>
                  <a:pt x="299567" y="518210"/>
                </a:lnTo>
                <a:lnTo>
                  <a:pt x="206082" y="357098"/>
                </a:lnTo>
                <a:lnTo>
                  <a:pt x="198946" y="328673"/>
                </a:lnTo>
                <a:lnTo>
                  <a:pt x="199326" y="317398"/>
                </a:lnTo>
                <a:lnTo>
                  <a:pt x="255054" y="263550"/>
                </a:lnTo>
                <a:lnTo>
                  <a:pt x="313528" y="263550"/>
                </a:lnTo>
                <a:lnTo>
                  <a:pt x="288340" y="243763"/>
                </a:lnTo>
                <a:lnTo>
                  <a:pt x="286232" y="242074"/>
                </a:lnTo>
                <a:lnTo>
                  <a:pt x="283857" y="240779"/>
                </a:lnTo>
                <a:lnTo>
                  <a:pt x="281228" y="239966"/>
                </a:lnTo>
                <a:lnTo>
                  <a:pt x="287413" y="229666"/>
                </a:lnTo>
                <a:lnTo>
                  <a:pt x="288395" y="227304"/>
                </a:lnTo>
                <a:lnTo>
                  <a:pt x="292079" y="218228"/>
                </a:lnTo>
                <a:lnTo>
                  <a:pt x="294860" y="206156"/>
                </a:lnTo>
                <a:lnTo>
                  <a:pt x="295641" y="194094"/>
                </a:lnTo>
                <a:lnTo>
                  <a:pt x="295630" y="189522"/>
                </a:lnTo>
                <a:lnTo>
                  <a:pt x="295275" y="185458"/>
                </a:lnTo>
                <a:lnTo>
                  <a:pt x="294767" y="181330"/>
                </a:lnTo>
                <a:lnTo>
                  <a:pt x="864931" y="181330"/>
                </a:lnTo>
                <a:lnTo>
                  <a:pt x="862870" y="172359"/>
                </a:lnTo>
                <a:lnTo>
                  <a:pt x="849660" y="155389"/>
                </a:lnTo>
                <a:lnTo>
                  <a:pt x="830627" y="144265"/>
                </a:lnTo>
                <a:lnTo>
                  <a:pt x="808215" y="140271"/>
                </a:lnTo>
                <a:lnTo>
                  <a:pt x="283464" y="140271"/>
                </a:lnTo>
                <a:lnTo>
                  <a:pt x="278751" y="129203"/>
                </a:lnTo>
                <a:lnTo>
                  <a:pt x="273330" y="117763"/>
                </a:lnTo>
                <a:lnTo>
                  <a:pt x="267188" y="105910"/>
                </a:lnTo>
                <a:lnTo>
                  <a:pt x="260311" y="93599"/>
                </a:lnTo>
                <a:lnTo>
                  <a:pt x="252505" y="78515"/>
                </a:lnTo>
                <a:lnTo>
                  <a:pt x="242770" y="62182"/>
                </a:lnTo>
                <a:lnTo>
                  <a:pt x="231286" y="45625"/>
                </a:lnTo>
                <a:lnTo>
                  <a:pt x="227231" y="40728"/>
                </a:lnTo>
                <a:close/>
              </a:path>
              <a:path w="868044" h="790575">
                <a:moveTo>
                  <a:pt x="446527" y="511473"/>
                </a:moveTo>
                <a:lnTo>
                  <a:pt x="426004" y="514120"/>
                </a:lnTo>
                <a:lnTo>
                  <a:pt x="406577" y="522135"/>
                </a:lnTo>
                <a:lnTo>
                  <a:pt x="368706" y="543966"/>
                </a:lnTo>
                <a:lnTo>
                  <a:pt x="359978" y="547488"/>
                </a:lnTo>
                <a:lnTo>
                  <a:pt x="350654" y="548508"/>
                </a:lnTo>
                <a:lnTo>
                  <a:pt x="517003" y="548508"/>
                </a:lnTo>
                <a:lnTo>
                  <a:pt x="505084" y="536213"/>
                </a:lnTo>
                <a:lnTo>
                  <a:pt x="486867" y="522757"/>
                </a:lnTo>
                <a:lnTo>
                  <a:pt x="467147" y="514312"/>
                </a:lnTo>
                <a:lnTo>
                  <a:pt x="446527" y="511473"/>
                </a:lnTo>
                <a:close/>
              </a:path>
              <a:path w="868044" h="790575">
                <a:moveTo>
                  <a:pt x="313528" y="263550"/>
                </a:moveTo>
                <a:lnTo>
                  <a:pt x="255054" y="263550"/>
                </a:lnTo>
                <a:lnTo>
                  <a:pt x="256006" y="268478"/>
                </a:lnTo>
                <a:lnTo>
                  <a:pt x="258800" y="272948"/>
                </a:lnTo>
                <a:lnTo>
                  <a:pt x="262964" y="276056"/>
                </a:lnTo>
                <a:lnTo>
                  <a:pt x="462140" y="432536"/>
                </a:lnTo>
                <a:lnTo>
                  <a:pt x="472270" y="439325"/>
                </a:lnTo>
                <a:lnTo>
                  <a:pt x="483085" y="444398"/>
                </a:lnTo>
                <a:lnTo>
                  <a:pt x="494372" y="447727"/>
                </a:lnTo>
                <a:lnTo>
                  <a:pt x="505917" y="449287"/>
                </a:lnTo>
                <a:lnTo>
                  <a:pt x="508304" y="449287"/>
                </a:lnTo>
                <a:lnTo>
                  <a:pt x="552030" y="432536"/>
                </a:lnTo>
                <a:lnTo>
                  <a:pt x="583474" y="407835"/>
                </a:lnTo>
                <a:lnTo>
                  <a:pt x="507085" y="407835"/>
                </a:lnTo>
                <a:lnTo>
                  <a:pt x="500787" y="407212"/>
                </a:lnTo>
                <a:lnTo>
                  <a:pt x="493650" y="404952"/>
                </a:lnTo>
                <a:lnTo>
                  <a:pt x="487629" y="400316"/>
                </a:lnTo>
                <a:lnTo>
                  <a:pt x="313528" y="263550"/>
                </a:lnTo>
                <a:close/>
              </a:path>
              <a:path w="868044" h="790575">
                <a:moveTo>
                  <a:pt x="864931" y="181330"/>
                </a:moveTo>
                <a:lnTo>
                  <a:pt x="805268" y="181330"/>
                </a:lnTo>
                <a:lnTo>
                  <a:pt x="520484" y="404952"/>
                </a:lnTo>
                <a:lnTo>
                  <a:pt x="513461" y="407212"/>
                </a:lnTo>
                <a:lnTo>
                  <a:pt x="507085" y="407835"/>
                </a:lnTo>
                <a:lnTo>
                  <a:pt x="583474" y="407835"/>
                </a:lnTo>
                <a:lnTo>
                  <a:pt x="826516" y="216903"/>
                </a:lnTo>
                <a:lnTo>
                  <a:pt x="867816" y="216903"/>
                </a:lnTo>
                <a:lnTo>
                  <a:pt x="867720" y="193471"/>
                </a:lnTo>
                <a:lnTo>
                  <a:pt x="864931" y="181330"/>
                </a:lnTo>
                <a:close/>
              </a:path>
            </a:pathLst>
          </a:custGeom>
          <a:solidFill>
            <a:srgbClr val="359AD5"/>
          </a:solidFill>
        </p:spPr>
        <p:txBody>
          <a:bodyPr wrap="square" lIns="0" tIns="0" rIns="0" bIns="0" rtlCol="0"/>
          <a:lstStyle/>
          <a:p>
            <a:endParaRPr sz="1080"/>
          </a:p>
        </p:txBody>
      </p:sp>
      <p:sp>
        <p:nvSpPr>
          <p:cNvPr id="4" name="object 4"/>
          <p:cNvSpPr txBox="1"/>
          <p:nvPr/>
        </p:nvSpPr>
        <p:spPr>
          <a:xfrm>
            <a:off x="1775460" y="4166462"/>
            <a:ext cx="3395853" cy="702244"/>
          </a:xfrm>
          <a:prstGeom prst="rect">
            <a:avLst/>
          </a:prstGeom>
        </p:spPr>
        <p:txBody>
          <a:bodyPr vert="horz" wrap="square" lIns="0" tIns="7620" rIns="0" bIns="0" rtlCol="0">
            <a:spAutoFit/>
          </a:bodyPr>
          <a:lstStyle/>
          <a:p>
            <a:pPr marL="7620">
              <a:spcBef>
                <a:spcPts val="60"/>
              </a:spcBef>
            </a:pPr>
            <a:r>
              <a:rPr sz="1680" b="1" spc="-45" dirty="0">
                <a:solidFill>
                  <a:srgbClr val="169BD6"/>
                </a:solidFill>
                <a:latin typeface="Trebuchet MS"/>
                <a:cs typeface="Trebuchet MS"/>
              </a:rPr>
              <a:t>CPAM</a:t>
            </a:r>
            <a:r>
              <a:rPr sz="1680" b="1" spc="-114" dirty="0">
                <a:solidFill>
                  <a:srgbClr val="169BD6"/>
                </a:solidFill>
                <a:latin typeface="Trebuchet MS"/>
                <a:cs typeface="Trebuchet MS"/>
              </a:rPr>
              <a:t> </a:t>
            </a:r>
            <a:r>
              <a:rPr sz="1680" b="1" spc="-90" dirty="0">
                <a:solidFill>
                  <a:srgbClr val="169BD6"/>
                </a:solidFill>
                <a:latin typeface="Trebuchet MS"/>
                <a:cs typeface="Trebuchet MS"/>
              </a:rPr>
              <a:t>du</a:t>
            </a:r>
            <a:r>
              <a:rPr sz="1680" b="1" spc="-114" dirty="0">
                <a:solidFill>
                  <a:srgbClr val="169BD6"/>
                </a:solidFill>
                <a:latin typeface="Trebuchet MS"/>
                <a:cs typeface="Trebuchet MS"/>
              </a:rPr>
              <a:t> </a:t>
            </a:r>
            <a:r>
              <a:rPr sz="1680" b="1" spc="-21" dirty="0">
                <a:solidFill>
                  <a:srgbClr val="169BD6"/>
                </a:solidFill>
                <a:latin typeface="Trebuchet MS"/>
                <a:cs typeface="Trebuchet MS"/>
              </a:rPr>
              <a:t>Finistère</a:t>
            </a:r>
            <a:endParaRPr sz="1680">
              <a:latin typeface="Trebuchet MS"/>
              <a:cs typeface="Trebuchet MS"/>
            </a:endParaRPr>
          </a:p>
          <a:p>
            <a:pPr marL="7620">
              <a:lnSpc>
                <a:spcPts val="1967"/>
              </a:lnSpc>
            </a:pPr>
            <a:r>
              <a:rPr sz="1680" spc="-66" dirty="0">
                <a:latin typeface="Trebuchet MS"/>
                <a:cs typeface="Trebuchet MS"/>
              </a:rPr>
              <a:t>Isabelle</a:t>
            </a:r>
            <a:r>
              <a:rPr sz="1680" spc="-68" dirty="0">
                <a:latin typeface="Trebuchet MS"/>
                <a:cs typeface="Trebuchet MS"/>
              </a:rPr>
              <a:t> </a:t>
            </a:r>
            <a:r>
              <a:rPr sz="1680" spc="-75" dirty="0">
                <a:latin typeface="Trebuchet MS"/>
                <a:cs typeface="Trebuchet MS"/>
              </a:rPr>
              <a:t>FOUCAULT</a:t>
            </a:r>
            <a:r>
              <a:rPr sz="1680" spc="-66" dirty="0">
                <a:latin typeface="Trebuchet MS"/>
                <a:cs typeface="Trebuchet MS"/>
              </a:rPr>
              <a:t> </a:t>
            </a:r>
            <a:r>
              <a:rPr sz="1680" spc="-54" dirty="0">
                <a:latin typeface="Trebuchet MS"/>
                <a:cs typeface="Trebuchet MS"/>
              </a:rPr>
              <a:t>•</a:t>
            </a:r>
            <a:r>
              <a:rPr sz="1680" spc="-66" dirty="0">
                <a:latin typeface="Trebuchet MS"/>
                <a:cs typeface="Trebuchet MS"/>
              </a:rPr>
              <a:t> </a:t>
            </a:r>
            <a:r>
              <a:rPr sz="1680" spc="-75" dirty="0">
                <a:latin typeface="Trebuchet MS"/>
                <a:cs typeface="Trebuchet MS"/>
              </a:rPr>
              <a:t>Agathe</a:t>
            </a:r>
            <a:r>
              <a:rPr sz="1680" spc="-68" dirty="0">
                <a:latin typeface="Trebuchet MS"/>
                <a:cs typeface="Trebuchet MS"/>
              </a:rPr>
              <a:t> </a:t>
            </a:r>
            <a:r>
              <a:rPr sz="1680" spc="-18" dirty="0">
                <a:latin typeface="Trebuchet MS"/>
                <a:cs typeface="Trebuchet MS"/>
              </a:rPr>
              <a:t>TREBERN</a:t>
            </a:r>
            <a:endParaRPr sz="1680">
              <a:latin typeface="Trebuchet MS"/>
              <a:cs typeface="Trebuchet MS"/>
            </a:endParaRPr>
          </a:p>
          <a:p>
            <a:pPr marL="7620">
              <a:lnSpc>
                <a:spcPts val="1392"/>
              </a:lnSpc>
            </a:pPr>
            <a:r>
              <a:rPr sz="1200" b="1" spc="-60" dirty="0">
                <a:solidFill>
                  <a:srgbClr val="205E9E"/>
                </a:solidFill>
                <a:latin typeface="Trebuchet MS"/>
                <a:cs typeface="Trebuchet MS"/>
                <a:hlinkClick r:id="rId4"/>
              </a:rPr>
              <a:t>correspondant.employeur29@assurance-</a:t>
            </a:r>
            <a:r>
              <a:rPr sz="1200" b="1" spc="-12" dirty="0">
                <a:solidFill>
                  <a:srgbClr val="205E9E"/>
                </a:solidFill>
                <a:latin typeface="Trebuchet MS"/>
                <a:cs typeface="Trebuchet MS"/>
                <a:hlinkClick r:id="rId4"/>
              </a:rPr>
              <a:t>maladie.fr</a:t>
            </a:r>
            <a:endParaRPr sz="1200">
              <a:latin typeface="Trebuchet MS"/>
              <a:cs typeface="Trebuchet MS"/>
            </a:endParaRPr>
          </a:p>
        </p:txBody>
      </p:sp>
      <p:sp>
        <p:nvSpPr>
          <p:cNvPr id="5" name="object 5"/>
          <p:cNvSpPr txBox="1"/>
          <p:nvPr/>
        </p:nvSpPr>
        <p:spPr>
          <a:xfrm>
            <a:off x="1775460" y="5117438"/>
            <a:ext cx="4394454" cy="960776"/>
          </a:xfrm>
          <a:prstGeom prst="rect">
            <a:avLst/>
          </a:prstGeom>
        </p:spPr>
        <p:txBody>
          <a:bodyPr vert="horz" wrap="square" lIns="0" tIns="7620" rIns="0" bIns="0" rtlCol="0">
            <a:spAutoFit/>
          </a:bodyPr>
          <a:lstStyle/>
          <a:p>
            <a:pPr marL="7620">
              <a:spcBef>
                <a:spcPts val="60"/>
              </a:spcBef>
            </a:pPr>
            <a:r>
              <a:rPr sz="1680" b="1" spc="-45" dirty="0">
                <a:solidFill>
                  <a:srgbClr val="77CCEA"/>
                </a:solidFill>
                <a:latin typeface="Trebuchet MS"/>
                <a:cs typeface="Trebuchet MS"/>
              </a:rPr>
              <a:t>CPAM</a:t>
            </a:r>
            <a:r>
              <a:rPr sz="1680" b="1" spc="-111" dirty="0">
                <a:solidFill>
                  <a:srgbClr val="77CCEA"/>
                </a:solidFill>
                <a:latin typeface="Trebuchet MS"/>
                <a:cs typeface="Trebuchet MS"/>
              </a:rPr>
              <a:t> </a:t>
            </a:r>
            <a:r>
              <a:rPr sz="1680" b="1" spc="-75" dirty="0">
                <a:solidFill>
                  <a:srgbClr val="77CCEA"/>
                </a:solidFill>
                <a:latin typeface="Trebuchet MS"/>
                <a:cs typeface="Trebuchet MS"/>
              </a:rPr>
              <a:t>des</a:t>
            </a:r>
            <a:r>
              <a:rPr sz="1680" b="1" spc="-108" dirty="0">
                <a:solidFill>
                  <a:srgbClr val="77CCEA"/>
                </a:solidFill>
                <a:latin typeface="Trebuchet MS"/>
                <a:cs typeface="Trebuchet MS"/>
              </a:rPr>
              <a:t> </a:t>
            </a:r>
            <a:r>
              <a:rPr sz="1680" b="1" spc="-81" dirty="0">
                <a:solidFill>
                  <a:srgbClr val="77CCEA"/>
                </a:solidFill>
                <a:latin typeface="Trebuchet MS"/>
                <a:cs typeface="Trebuchet MS"/>
              </a:rPr>
              <a:t>Côtes</a:t>
            </a:r>
            <a:r>
              <a:rPr sz="1680" b="1" spc="-108" dirty="0">
                <a:solidFill>
                  <a:srgbClr val="77CCEA"/>
                </a:solidFill>
                <a:latin typeface="Trebuchet MS"/>
                <a:cs typeface="Trebuchet MS"/>
              </a:rPr>
              <a:t> </a:t>
            </a:r>
            <a:r>
              <a:rPr sz="1680" b="1" spc="-18" dirty="0">
                <a:solidFill>
                  <a:srgbClr val="77CCEA"/>
                </a:solidFill>
                <a:latin typeface="Trebuchet MS"/>
                <a:cs typeface="Trebuchet MS"/>
              </a:rPr>
              <a:t>d’Armor</a:t>
            </a:r>
            <a:endParaRPr sz="1680">
              <a:latin typeface="Trebuchet MS"/>
              <a:cs typeface="Trebuchet MS"/>
            </a:endParaRPr>
          </a:p>
          <a:p>
            <a:pPr marL="7620"/>
            <a:r>
              <a:rPr sz="1680" spc="-54" dirty="0">
                <a:latin typeface="Trebuchet MS"/>
                <a:cs typeface="Trebuchet MS"/>
              </a:rPr>
              <a:t>Sandra</a:t>
            </a:r>
            <a:r>
              <a:rPr sz="1680" spc="-72" dirty="0">
                <a:latin typeface="Trebuchet MS"/>
                <a:cs typeface="Trebuchet MS"/>
              </a:rPr>
              <a:t> </a:t>
            </a:r>
            <a:r>
              <a:rPr sz="1680" spc="-51" dirty="0">
                <a:latin typeface="Trebuchet MS"/>
                <a:cs typeface="Trebuchet MS"/>
              </a:rPr>
              <a:t>CLERC</a:t>
            </a:r>
            <a:r>
              <a:rPr sz="1680" spc="-72" dirty="0">
                <a:latin typeface="Trebuchet MS"/>
                <a:cs typeface="Trebuchet MS"/>
              </a:rPr>
              <a:t> </a:t>
            </a:r>
            <a:r>
              <a:rPr sz="1680" spc="-51" dirty="0">
                <a:latin typeface="Trebuchet MS"/>
                <a:cs typeface="Trebuchet MS"/>
              </a:rPr>
              <a:t>BARDOT</a:t>
            </a:r>
            <a:r>
              <a:rPr sz="1680" spc="-68" dirty="0">
                <a:latin typeface="Trebuchet MS"/>
                <a:cs typeface="Trebuchet MS"/>
              </a:rPr>
              <a:t> </a:t>
            </a:r>
            <a:r>
              <a:rPr sz="1680" spc="-54" dirty="0">
                <a:latin typeface="Trebuchet MS"/>
                <a:cs typeface="Trebuchet MS"/>
              </a:rPr>
              <a:t>•</a:t>
            </a:r>
            <a:r>
              <a:rPr sz="1680" spc="-72" dirty="0">
                <a:latin typeface="Trebuchet MS"/>
                <a:cs typeface="Trebuchet MS"/>
              </a:rPr>
              <a:t> </a:t>
            </a:r>
            <a:r>
              <a:rPr sz="1680" spc="-63" dirty="0">
                <a:latin typeface="Trebuchet MS"/>
                <a:cs typeface="Trebuchet MS"/>
              </a:rPr>
              <a:t>Julie</a:t>
            </a:r>
            <a:r>
              <a:rPr sz="1680" spc="-68" dirty="0">
                <a:latin typeface="Trebuchet MS"/>
                <a:cs typeface="Trebuchet MS"/>
              </a:rPr>
              <a:t> </a:t>
            </a:r>
            <a:r>
              <a:rPr sz="1680" spc="-45" dirty="0">
                <a:latin typeface="Trebuchet MS"/>
                <a:cs typeface="Trebuchet MS"/>
              </a:rPr>
              <a:t>FESTINI</a:t>
            </a:r>
            <a:r>
              <a:rPr sz="1680" spc="-72" dirty="0">
                <a:latin typeface="Trebuchet MS"/>
                <a:cs typeface="Trebuchet MS"/>
              </a:rPr>
              <a:t> </a:t>
            </a:r>
            <a:r>
              <a:rPr sz="1680" spc="-18" dirty="0">
                <a:latin typeface="Trebuchet MS"/>
                <a:cs typeface="Trebuchet MS"/>
              </a:rPr>
              <a:t>CROMER</a:t>
            </a:r>
            <a:r>
              <a:rPr sz="1680" spc="-68" dirty="0">
                <a:latin typeface="Trebuchet MS"/>
                <a:cs typeface="Trebuchet MS"/>
              </a:rPr>
              <a:t> </a:t>
            </a:r>
            <a:r>
              <a:rPr sz="1680" spc="-30" dirty="0">
                <a:latin typeface="Trebuchet MS"/>
                <a:cs typeface="Trebuchet MS"/>
              </a:rPr>
              <a:t>•</a:t>
            </a:r>
            <a:endParaRPr sz="1680">
              <a:latin typeface="Trebuchet MS"/>
              <a:cs typeface="Trebuchet MS"/>
            </a:endParaRPr>
          </a:p>
          <a:p>
            <a:pPr marL="7620">
              <a:lnSpc>
                <a:spcPts val="1967"/>
              </a:lnSpc>
            </a:pPr>
            <a:r>
              <a:rPr sz="1680" spc="-75" dirty="0">
                <a:latin typeface="Trebuchet MS"/>
                <a:cs typeface="Trebuchet MS"/>
              </a:rPr>
              <a:t>Chrystelle</a:t>
            </a:r>
            <a:r>
              <a:rPr sz="1680" spc="-81" dirty="0">
                <a:latin typeface="Trebuchet MS"/>
                <a:cs typeface="Trebuchet MS"/>
              </a:rPr>
              <a:t> </a:t>
            </a:r>
            <a:r>
              <a:rPr sz="1680" dirty="0">
                <a:latin typeface="Trebuchet MS"/>
                <a:cs typeface="Trebuchet MS"/>
              </a:rPr>
              <a:t>LE</a:t>
            </a:r>
            <a:r>
              <a:rPr sz="1680" spc="-78" dirty="0">
                <a:latin typeface="Trebuchet MS"/>
                <a:cs typeface="Trebuchet MS"/>
              </a:rPr>
              <a:t> </a:t>
            </a:r>
            <a:r>
              <a:rPr sz="1680" spc="-12" dirty="0">
                <a:latin typeface="Trebuchet MS"/>
                <a:cs typeface="Trebuchet MS"/>
              </a:rPr>
              <a:t>GALL</a:t>
            </a:r>
            <a:endParaRPr sz="1680">
              <a:latin typeface="Trebuchet MS"/>
              <a:cs typeface="Trebuchet MS"/>
            </a:endParaRPr>
          </a:p>
          <a:p>
            <a:pPr marL="7620">
              <a:lnSpc>
                <a:spcPts val="1392"/>
              </a:lnSpc>
            </a:pPr>
            <a:r>
              <a:rPr sz="1200" b="1" spc="-45" dirty="0">
                <a:solidFill>
                  <a:srgbClr val="205E9E"/>
                </a:solidFill>
                <a:latin typeface="Trebuchet MS"/>
                <a:cs typeface="Trebuchet MS"/>
                <a:hlinkClick r:id="rId5"/>
              </a:rPr>
              <a:t>contact-</a:t>
            </a:r>
            <a:r>
              <a:rPr sz="1200" b="1" spc="-51" dirty="0">
                <a:solidFill>
                  <a:srgbClr val="205E9E"/>
                </a:solidFill>
                <a:latin typeface="Trebuchet MS"/>
                <a:cs typeface="Trebuchet MS"/>
                <a:hlinkClick r:id="rId5"/>
              </a:rPr>
              <a:t>employeurs22@assurance-</a:t>
            </a:r>
            <a:r>
              <a:rPr sz="1200" b="1" spc="-6" dirty="0">
                <a:solidFill>
                  <a:srgbClr val="205E9E"/>
                </a:solidFill>
                <a:latin typeface="Trebuchet MS"/>
                <a:cs typeface="Trebuchet MS"/>
                <a:hlinkClick r:id="rId5"/>
              </a:rPr>
              <a:t>maladie.fr</a:t>
            </a:r>
            <a:endParaRPr sz="1200">
              <a:latin typeface="Trebuchet MS"/>
              <a:cs typeface="Trebuchet MS"/>
            </a:endParaRPr>
          </a:p>
        </p:txBody>
      </p:sp>
      <p:sp>
        <p:nvSpPr>
          <p:cNvPr id="6" name="object 6"/>
          <p:cNvSpPr txBox="1"/>
          <p:nvPr/>
        </p:nvSpPr>
        <p:spPr>
          <a:xfrm>
            <a:off x="6522720" y="4166462"/>
            <a:ext cx="3793617" cy="702244"/>
          </a:xfrm>
          <a:prstGeom prst="rect">
            <a:avLst/>
          </a:prstGeom>
        </p:spPr>
        <p:txBody>
          <a:bodyPr vert="horz" wrap="square" lIns="0" tIns="7620" rIns="0" bIns="0" rtlCol="0">
            <a:spAutoFit/>
          </a:bodyPr>
          <a:lstStyle/>
          <a:p>
            <a:pPr marL="7620">
              <a:spcBef>
                <a:spcPts val="60"/>
              </a:spcBef>
            </a:pPr>
            <a:r>
              <a:rPr sz="1680" b="1" spc="-45" dirty="0">
                <a:solidFill>
                  <a:srgbClr val="116682"/>
                </a:solidFill>
                <a:latin typeface="Trebuchet MS"/>
                <a:cs typeface="Trebuchet MS"/>
              </a:rPr>
              <a:t>CPAM</a:t>
            </a:r>
            <a:r>
              <a:rPr sz="1680" b="1" spc="-114" dirty="0">
                <a:solidFill>
                  <a:srgbClr val="116682"/>
                </a:solidFill>
                <a:latin typeface="Trebuchet MS"/>
                <a:cs typeface="Trebuchet MS"/>
              </a:rPr>
              <a:t> </a:t>
            </a:r>
            <a:r>
              <a:rPr sz="1680" b="1" spc="-90" dirty="0">
                <a:solidFill>
                  <a:srgbClr val="116682"/>
                </a:solidFill>
                <a:latin typeface="Trebuchet MS"/>
                <a:cs typeface="Trebuchet MS"/>
              </a:rPr>
              <a:t>du</a:t>
            </a:r>
            <a:r>
              <a:rPr sz="1680" b="1" spc="-114" dirty="0">
                <a:solidFill>
                  <a:srgbClr val="116682"/>
                </a:solidFill>
                <a:latin typeface="Trebuchet MS"/>
                <a:cs typeface="Trebuchet MS"/>
              </a:rPr>
              <a:t> </a:t>
            </a:r>
            <a:r>
              <a:rPr sz="1680" b="1" spc="-6" dirty="0">
                <a:solidFill>
                  <a:srgbClr val="116682"/>
                </a:solidFill>
                <a:latin typeface="Trebuchet MS"/>
                <a:cs typeface="Trebuchet MS"/>
              </a:rPr>
              <a:t>Morbihan</a:t>
            </a:r>
            <a:endParaRPr sz="1680">
              <a:latin typeface="Trebuchet MS"/>
              <a:cs typeface="Trebuchet MS"/>
            </a:endParaRPr>
          </a:p>
          <a:p>
            <a:pPr marL="7620">
              <a:lnSpc>
                <a:spcPts val="1967"/>
              </a:lnSpc>
            </a:pPr>
            <a:r>
              <a:rPr sz="1680" spc="-57" dirty="0">
                <a:latin typeface="Trebuchet MS"/>
                <a:cs typeface="Trebuchet MS"/>
              </a:rPr>
              <a:t>Xavier</a:t>
            </a:r>
            <a:r>
              <a:rPr sz="1680" spc="-63" dirty="0">
                <a:latin typeface="Trebuchet MS"/>
                <a:cs typeface="Trebuchet MS"/>
              </a:rPr>
              <a:t> NOURY </a:t>
            </a:r>
            <a:r>
              <a:rPr sz="1680" spc="-54" dirty="0">
                <a:latin typeface="Trebuchet MS"/>
                <a:cs typeface="Trebuchet MS"/>
              </a:rPr>
              <a:t>•</a:t>
            </a:r>
            <a:r>
              <a:rPr sz="1680" spc="-63" dirty="0">
                <a:latin typeface="Trebuchet MS"/>
                <a:cs typeface="Trebuchet MS"/>
              </a:rPr>
              <a:t> </a:t>
            </a:r>
            <a:r>
              <a:rPr sz="1680" spc="-54" dirty="0">
                <a:latin typeface="Trebuchet MS"/>
                <a:cs typeface="Trebuchet MS"/>
              </a:rPr>
              <a:t>Séverine</a:t>
            </a:r>
            <a:r>
              <a:rPr sz="1680" spc="-63" dirty="0">
                <a:latin typeface="Trebuchet MS"/>
                <a:cs typeface="Trebuchet MS"/>
              </a:rPr>
              <a:t> </a:t>
            </a:r>
            <a:r>
              <a:rPr sz="1680" spc="-6" dirty="0">
                <a:latin typeface="Trebuchet MS"/>
                <a:cs typeface="Trebuchet MS"/>
              </a:rPr>
              <a:t>TASSE</a:t>
            </a:r>
            <a:endParaRPr sz="1680">
              <a:latin typeface="Trebuchet MS"/>
              <a:cs typeface="Trebuchet MS"/>
            </a:endParaRPr>
          </a:p>
          <a:p>
            <a:pPr marL="7620">
              <a:lnSpc>
                <a:spcPts val="1392"/>
              </a:lnSpc>
            </a:pPr>
            <a:r>
              <a:rPr sz="1200" b="1" spc="-66" dirty="0">
                <a:solidFill>
                  <a:srgbClr val="205E9E"/>
                </a:solidFill>
                <a:latin typeface="Trebuchet MS"/>
                <a:cs typeface="Trebuchet MS"/>
                <a:hlinkClick r:id="rId6"/>
              </a:rPr>
              <a:t>contactemployeur.cpam-</a:t>
            </a:r>
            <a:r>
              <a:rPr sz="1200" b="1" spc="-42" dirty="0">
                <a:solidFill>
                  <a:srgbClr val="205E9E"/>
                </a:solidFill>
                <a:latin typeface="Trebuchet MS"/>
                <a:cs typeface="Trebuchet MS"/>
                <a:hlinkClick r:id="rId6"/>
              </a:rPr>
              <a:t>morbihan@assurance-</a:t>
            </a:r>
            <a:r>
              <a:rPr sz="1200" b="1" spc="-30" dirty="0">
                <a:solidFill>
                  <a:srgbClr val="205E9E"/>
                </a:solidFill>
                <a:latin typeface="Trebuchet MS"/>
                <a:cs typeface="Trebuchet MS"/>
                <a:hlinkClick r:id="rId6"/>
              </a:rPr>
              <a:t>maladie.fr</a:t>
            </a:r>
            <a:endParaRPr sz="1200">
              <a:latin typeface="Trebuchet MS"/>
              <a:cs typeface="Trebuchet MS"/>
            </a:endParaRPr>
          </a:p>
        </p:txBody>
      </p:sp>
      <p:sp>
        <p:nvSpPr>
          <p:cNvPr id="7" name="object 7"/>
          <p:cNvSpPr txBox="1"/>
          <p:nvPr/>
        </p:nvSpPr>
        <p:spPr>
          <a:xfrm>
            <a:off x="6522721" y="5117438"/>
            <a:ext cx="3715893" cy="702244"/>
          </a:xfrm>
          <a:prstGeom prst="rect">
            <a:avLst/>
          </a:prstGeom>
        </p:spPr>
        <p:txBody>
          <a:bodyPr vert="horz" wrap="square" lIns="0" tIns="7620" rIns="0" bIns="0" rtlCol="0">
            <a:spAutoFit/>
          </a:bodyPr>
          <a:lstStyle/>
          <a:p>
            <a:pPr marL="7620">
              <a:spcBef>
                <a:spcPts val="60"/>
              </a:spcBef>
            </a:pPr>
            <a:r>
              <a:rPr sz="1680" b="1" spc="-45" dirty="0">
                <a:solidFill>
                  <a:srgbClr val="9BC4D3"/>
                </a:solidFill>
                <a:latin typeface="Trebuchet MS"/>
                <a:cs typeface="Trebuchet MS"/>
              </a:rPr>
              <a:t>CPAM</a:t>
            </a:r>
            <a:r>
              <a:rPr sz="1680" b="1" spc="-108" dirty="0">
                <a:solidFill>
                  <a:srgbClr val="9BC4D3"/>
                </a:solidFill>
                <a:latin typeface="Trebuchet MS"/>
                <a:cs typeface="Trebuchet MS"/>
              </a:rPr>
              <a:t> </a:t>
            </a:r>
            <a:r>
              <a:rPr sz="1680" b="1" spc="-87" dirty="0">
                <a:solidFill>
                  <a:srgbClr val="9BC4D3"/>
                </a:solidFill>
                <a:latin typeface="Trebuchet MS"/>
                <a:cs typeface="Trebuchet MS"/>
              </a:rPr>
              <a:t>d’Ille</a:t>
            </a:r>
            <a:r>
              <a:rPr sz="1680" b="1" spc="-108" dirty="0">
                <a:solidFill>
                  <a:srgbClr val="9BC4D3"/>
                </a:solidFill>
                <a:latin typeface="Trebuchet MS"/>
                <a:cs typeface="Trebuchet MS"/>
              </a:rPr>
              <a:t> </a:t>
            </a:r>
            <a:r>
              <a:rPr sz="1680" b="1" spc="-117" dirty="0">
                <a:solidFill>
                  <a:srgbClr val="9BC4D3"/>
                </a:solidFill>
                <a:latin typeface="Trebuchet MS"/>
                <a:cs typeface="Trebuchet MS"/>
              </a:rPr>
              <a:t>et</a:t>
            </a:r>
            <a:r>
              <a:rPr sz="1680" b="1" spc="-108" dirty="0">
                <a:solidFill>
                  <a:srgbClr val="9BC4D3"/>
                </a:solidFill>
                <a:latin typeface="Trebuchet MS"/>
                <a:cs typeface="Trebuchet MS"/>
              </a:rPr>
              <a:t> </a:t>
            </a:r>
            <a:r>
              <a:rPr sz="1680" b="1" spc="-6" dirty="0">
                <a:solidFill>
                  <a:srgbClr val="9BC4D3"/>
                </a:solidFill>
                <a:latin typeface="Trebuchet MS"/>
                <a:cs typeface="Trebuchet MS"/>
              </a:rPr>
              <a:t>Vilaine</a:t>
            </a:r>
            <a:endParaRPr sz="1680">
              <a:latin typeface="Trebuchet MS"/>
              <a:cs typeface="Trebuchet MS"/>
            </a:endParaRPr>
          </a:p>
          <a:p>
            <a:pPr marL="7620">
              <a:lnSpc>
                <a:spcPts val="1967"/>
              </a:lnSpc>
            </a:pPr>
            <a:r>
              <a:rPr sz="1680" spc="-57" dirty="0">
                <a:latin typeface="Trebuchet MS"/>
                <a:cs typeface="Trebuchet MS"/>
              </a:rPr>
              <a:t>Yohann </a:t>
            </a:r>
            <a:r>
              <a:rPr sz="1680" spc="-6" dirty="0">
                <a:latin typeface="Trebuchet MS"/>
                <a:cs typeface="Trebuchet MS"/>
              </a:rPr>
              <a:t>MOISAN</a:t>
            </a:r>
            <a:endParaRPr sz="1680">
              <a:latin typeface="Trebuchet MS"/>
              <a:cs typeface="Trebuchet MS"/>
            </a:endParaRPr>
          </a:p>
          <a:p>
            <a:pPr marL="7620">
              <a:lnSpc>
                <a:spcPts val="1392"/>
              </a:lnSpc>
            </a:pPr>
            <a:r>
              <a:rPr sz="1200" b="1" spc="-57" dirty="0">
                <a:solidFill>
                  <a:srgbClr val="205E9E"/>
                </a:solidFill>
                <a:latin typeface="Trebuchet MS"/>
                <a:cs typeface="Trebuchet MS"/>
                <a:hlinkClick r:id="rId7"/>
              </a:rPr>
              <a:t>cis-</a:t>
            </a:r>
            <a:r>
              <a:rPr sz="1200" b="1" spc="-66" dirty="0">
                <a:solidFill>
                  <a:srgbClr val="205E9E"/>
                </a:solidFill>
                <a:latin typeface="Trebuchet MS"/>
                <a:cs typeface="Trebuchet MS"/>
                <a:hlinkClick r:id="rId7"/>
              </a:rPr>
              <a:t>entreprises.cpam-</a:t>
            </a:r>
            <a:r>
              <a:rPr sz="1200" b="1" spc="-54" dirty="0">
                <a:solidFill>
                  <a:srgbClr val="205E9E"/>
                </a:solidFill>
                <a:latin typeface="Trebuchet MS"/>
                <a:cs typeface="Trebuchet MS"/>
                <a:hlinkClick r:id="rId7"/>
              </a:rPr>
              <a:t>ille-</a:t>
            </a:r>
            <a:r>
              <a:rPr sz="1200" b="1" spc="-60" dirty="0">
                <a:solidFill>
                  <a:srgbClr val="205E9E"/>
                </a:solidFill>
                <a:latin typeface="Trebuchet MS"/>
                <a:cs typeface="Trebuchet MS"/>
                <a:hlinkClick r:id="rId7"/>
              </a:rPr>
              <a:t>et-</a:t>
            </a:r>
            <a:r>
              <a:rPr sz="1200" b="1" spc="-63" dirty="0">
                <a:solidFill>
                  <a:srgbClr val="205E9E"/>
                </a:solidFill>
                <a:latin typeface="Trebuchet MS"/>
                <a:cs typeface="Trebuchet MS"/>
                <a:hlinkClick r:id="rId7"/>
              </a:rPr>
              <a:t>vilaine@assurance-</a:t>
            </a:r>
            <a:r>
              <a:rPr sz="1200" b="1" spc="-57" dirty="0">
                <a:solidFill>
                  <a:srgbClr val="205E9E"/>
                </a:solidFill>
                <a:latin typeface="Trebuchet MS"/>
                <a:cs typeface="Trebuchet MS"/>
                <a:hlinkClick r:id="rId7"/>
              </a:rPr>
              <a:t>maladie.fr</a:t>
            </a:r>
            <a:endParaRPr sz="1200">
              <a:latin typeface="Trebuchet MS"/>
              <a:cs typeface="Trebuchet MS"/>
            </a:endParaRPr>
          </a:p>
        </p:txBody>
      </p:sp>
      <p:sp>
        <p:nvSpPr>
          <p:cNvPr id="11" name="Titre 3">
            <a:extLst>
              <a:ext uri="{FF2B5EF4-FFF2-40B4-BE49-F238E27FC236}">
                <a16:creationId xmlns:a16="http://schemas.microsoft.com/office/drawing/2014/main" id="{B69FF5C4-D73E-3183-7F01-B69A27E26AD9}"/>
              </a:ext>
            </a:extLst>
          </p:cNvPr>
          <p:cNvSpPr txBox="1">
            <a:spLocks/>
          </p:cNvSpPr>
          <p:nvPr/>
        </p:nvSpPr>
        <p:spPr>
          <a:xfrm>
            <a:off x="498000" y="173344"/>
            <a:ext cx="11196000" cy="474345"/>
          </a:xfrm>
          <a:prstGeom prst="rect">
            <a:avLst/>
          </a:prstGeom>
          <a:solidFill>
            <a:schemeClr val="tx1"/>
          </a:solidFill>
          <a:ln w="3175">
            <a:noFill/>
          </a:ln>
        </p:spPr>
        <p:txBody>
          <a:bodyPr vert="horz" lIns="864000" tIns="72000" rIns="72000" bIns="72000" rtlCol="0" anchor="ctr">
            <a:normAutofit/>
          </a:bodyPr>
          <a:lstStyle>
            <a:lvl1pPr>
              <a:lnSpc>
                <a:spcPct val="90000"/>
              </a:lnSpc>
              <a:spcBef>
                <a:spcPct val="0"/>
              </a:spcBef>
              <a:buNone/>
              <a:defRPr sz="2200" b="1" cap="all" baseline="0">
                <a:solidFill>
                  <a:schemeClr val="bg1"/>
                </a:solidFill>
                <a:latin typeface="+mj-lt"/>
                <a:ea typeface="+mj-ea"/>
                <a:cs typeface="+mj-cs"/>
              </a:defRPr>
            </a:lvl1pPr>
          </a:lstStyle>
          <a:p>
            <a:r>
              <a:rPr lang="fr-FR" dirty="0"/>
              <a:t>Votre interlocuteur : LE Chargé de relation entreprises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4" name="Espace réservé du texte 3"/>
          <p:cNvSpPr>
            <a:spLocks noGrp="1"/>
          </p:cNvSpPr>
          <p:nvPr>
            <p:ph type="body" sz="quarter" idx="3"/>
          </p:nvPr>
        </p:nvSpPr>
        <p:spPr>
          <a:xfrm>
            <a:off x="1538558" y="3000049"/>
            <a:ext cx="8475018" cy="1692000"/>
          </a:xfrm>
        </p:spPr>
        <p:txBody>
          <a:bodyPr>
            <a:normAutofit/>
          </a:bodyPr>
          <a:lstStyle/>
          <a:p>
            <a:r>
              <a:rPr lang="fr-FR" dirty="0"/>
              <a:t>Vos questions…</a:t>
            </a:r>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25</a:t>
            </a:fld>
            <a:endParaRPr lang="fr-FR" dirty="0"/>
          </a:p>
        </p:txBody>
      </p:sp>
      <p:sp>
        <p:nvSpPr>
          <p:cNvPr id="6" name="Espace réservé du texte 5"/>
          <p:cNvSpPr>
            <a:spLocks noGrp="1"/>
          </p:cNvSpPr>
          <p:nvPr>
            <p:ph type="body" sz="quarter" idx="28"/>
          </p:nvPr>
        </p:nvSpPr>
        <p:spPr/>
        <p:txBody>
          <a:bodyPr/>
          <a:lstStyle/>
          <a:p>
            <a:endParaRPr lang="fr-FR" dirty="0"/>
          </a:p>
        </p:txBody>
      </p:sp>
    </p:spTree>
    <p:extLst>
      <p:ext uri="{BB962C8B-B14F-4D97-AF65-F5344CB8AC3E}">
        <p14:creationId xmlns:p14="http://schemas.microsoft.com/office/powerpoint/2010/main" val="147778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4" name="Espace réservé du texte 3"/>
          <p:cNvSpPr>
            <a:spLocks noGrp="1"/>
          </p:cNvSpPr>
          <p:nvPr>
            <p:ph type="body" sz="quarter" idx="3"/>
          </p:nvPr>
        </p:nvSpPr>
        <p:spPr>
          <a:xfrm>
            <a:off x="1538557" y="3000049"/>
            <a:ext cx="8109295" cy="1692000"/>
          </a:xfrm>
        </p:spPr>
        <p:txBody>
          <a:bodyPr>
            <a:normAutofit/>
          </a:bodyPr>
          <a:lstStyle/>
          <a:p>
            <a:r>
              <a:rPr lang="fr-FR" dirty="0"/>
              <a:t>Merci pour votre participation</a:t>
            </a:r>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26</a:t>
            </a:fld>
            <a:endParaRPr lang="fr-FR" dirty="0"/>
          </a:p>
        </p:txBody>
      </p:sp>
      <p:sp>
        <p:nvSpPr>
          <p:cNvPr id="6" name="Espace réservé du texte 5"/>
          <p:cNvSpPr>
            <a:spLocks noGrp="1"/>
          </p:cNvSpPr>
          <p:nvPr>
            <p:ph type="body" sz="quarter" idx="28"/>
          </p:nvPr>
        </p:nvSpPr>
        <p:spPr/>
        <p:txBody>
          <a:bodyPr/>
          <a:lstStyle/>
          <a:p>
            <a:endParaRPr lang="fr-FR" dirty="0"/>
          </a:p>
        </p:txBody>
      </p:sp>
    </p:spTree>
    <p:extLst>
      <p:ext uri="{BB962C8B-B14F-4D97-AF65-F5344CB8AC3E}">
        <p14:creationId xmlns:p14="http://schemas.microsoft.com/office/powerpoint/2010/main" val="228389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59" y="1864628"/>
            <a:ext cx="11195999" cy="3541873"/>
          </a:xfrm>
        </p:spPr>
        <p:txBody>
          <a:bodyPr>
            <a:normAutofit lnSpcReduction="10000"/>
          </a:bodyPr>
          <a:lstStyle/>
          <a:p>
            <a:pPr lvl="1"/>
            <a:r>
              <a:rPr lang="fr-FR" dirty="0"/>
              <a:t>Inscrit dans la loi de financement PLFSS 2026</a:t>
            </a:r>
          </a:p>
          <a:p>
            <a:pPr marL="0" lvl="1" indent="0">
              <a:buNone/>
            </a:pPr>
            <a:endParaRPr lang="fr-FR" dirty="0"/>
          </a:p>
          <a:p>
            <a:pPr lvl="1"/>
            <a:r>
              <a:rPr lang="fr-FR" dirty="0"/>
              <a:t>A compter du 01/01/2026 et reporté au 01/07/2026</a:t>
            </a:r>
          </a:p>
          <a:p>
            <a:pPr marL="393192" lvl="1" indent="0">
              <a:buNone/>
            </a:pPr>
            <a:endParaRPr lang="fr-FR" dirty="0"/>
          </a:p>
          <a:p>
            <a:pPr lvl="1"/>
            <a:r>
              <a:rPr lang="fr-FR" dirty="0"/>
              <a:t>Enfant né au 01/01/2026 ou ceux nés prématurément avant 01/01/2026 mais qui devait naître au-delà</a:t>
            </a:r>
          </a:p>
          <a:p>
            <a:pPr lvl="1"/>
            <a:endParaRPr lang="fr-FR" dirty="0"/>
          </a:p>
          <a:p>
            <a:pPr lvl="1"/>
            <a:r>
              <a:rPr lang="fr-FR" dirty="0"/>
              <a:t>Catégories professionnelles concernées par ce congé</a:t>
            </a:r>
          </a:p>
          <a:p>
            <a:pPr lvl="2"/>
            <a:r>
              <a:rPr lang="fr-FR" dirty="0"/>
              <a:t>Travailleur salarié</a:t>
            </a:r>
          </a:p>
          <a:p>
            <a:pPr lvl="2"/>
            <a:r>
              <a:rPr lang="fr-FR" dirty="0"/>
              <a:t>Travailleur indépendant</a:t>
            </a:r>
          </a:p>
          <a:p>
            <a:pPr lvl="2"/>
            <a:r>
              <a:rPr lang="fr-FR" dirty="0"/>
              <a:t>Chômeur </a:t>
            </a:r>
          </a:p>
          <a:p>
            <a:pPr lvl="2"/>
            <a:r>
              <a:rPr lang="fr-FR" dirty="0"/>
              <a:t>…</a:t>
            </a: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3</a:t>
            </a:fld>
            <a:endParaRPr lang="fr-FR" dirty="0"/>
          </a:p>
        </p:txBody>
      </p:sp>
      <p:sp>
        <p:nvSpPr>
          <p:cNvPr id="4" name="Titre 3"/>
          <p:cNvSpPr>
            <a:spLocks noGrp="1"/>
          </p:cNvSpPr>
          <p:nvPr>
            <p:ph type="title"/>
          </p:nvPr>
        </p:nvSpPr>
        <p:spPr/>
        <p:txBody>
          <a:bodyPr/>
          <a:lstStyle/>
          <a:p>
            <a:r>
              <a:rPr lang="fr-FR" dirty="0"/>
              <a:t>Congé de naissance : principes</a:t>
            </a:r>
          </a:p>
        </p:txBody>
      </p:sp>
      <p:pic>
        <p:nvPicPr>
          <p:cNvPr id="5" name="Image 4">
            <a:extLst>
              <a:ext uri="{FF2B5EF4-FFF2-40B4-BE49-F238E27FC236}">
                <a16:creationId xmlns:a16="http://schemas.microsoft.com/office/drawing/2014/main" id="{6FFA8F8E-602A-BF0A-D26E-C9C3CB598D21}"/>
              </a:ext>
            </a:extLst>
          </p:cNvPr>
          <p:cNvPicPr>
            <a:picLocks noChangeAspect="1"/>
          </p:cNvPicPr>
          <p:nvPr/>
        </p:nvPicPr>
        <p:blipFill>
          <a:blip r:embed="rId3"/>
          <a:stretch>
            <a:fillRect/>
          </a:stretch>
        </p:blipFill>
        <p:spPr>
          <a:xfrm>
            <a:off x="385746" y="5252012"/>
            <a:ext cx="1459445" cy="1010666"/>
          </a:xfrm>
          <a:prstGeom prst="rect">
            <a:avLst/>
          </a:prstGeom>
        </p:spPr>
      </p:pic>
      <p:sp>
        <p:nvSpPr>
          <p:cNvPr id="6" name="Espace réservé du texte 1">
            <a:extLst>
              <a:ext uri="{FF2B5EF4-FFF2-40B4-BE49-F238E27FC236}">
                <a16:creationId xmlns:a16="http://schemas.microsoft.com/office/drawing/2014/main" id="{F7A5F07C-B986-A11F-3D16-C7A1040D14C5}"/>
              </a:ext>
            </a:extLst>
          </p:cNvPr>
          <p:cNvSpPr txBox="1">
            <a:spLocks/>
          </p:cNvSpPr>
          <p:nvPr/>
        </p:nvSpPr>
        <p:spPr>
          <a:xfrm>
            <a:off x="-605299" y="5114830"/>
            <a:ext cx="11195999" cy="1114817"/>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endParaRPr lang="fr-FR" dirty="0"/>
          </a:p>
          <a:p>
            <a:pPr marL="2339975" lvl="5" indent="0">
              <a:buFont typeface="Arial" panose="020B0604020202020204" pitchFamily="34" charset="0"/>
              <a:buNone/>
            </a:pPr>
            <a:r>
              <a:rPr lang="fr-FR" sz="2000" dirty="0">
                <a:latin typeface="Arial" panose="020B0604020202020204" pitchFamily="34" charset="0"/>
                <a:ea typeface="Arial" panose="020B0604020202020204" pitchFamily="34" charset="0"/>
              </a:rPr>
              <a:t>Les textes d’application n’étant pas encore publiés, certaines précisions seront apportées dans un second temps</a:t>
            </a:r>
            <a:endParaRPr lang="fr-FR" dirty="0"/>
          </a:p>
        </p:txBody>
      </p:sp>
    </p:spTree>
    <p:extLst>
      <p:ext uri="{BB962C8B-B14F-4D97-AF65-F5344CB8AC3E}">
        <p14:creationId xmlns:p14="http://schemas.microsoft.com/office/powerpoint/2010/main" val="106263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59" y="1810327"/>
            <a:ext cx="11195999" cy="4176405"/>
          </a:xfrm>
        </p:spPr>
        <p:txBody>
          <a:bodyPr>
            <a:normAutofit lnSpcReduction="10000"/>
          </a:bodyPr>
          <a:lstStyle/>
          <a:p>
            <a:pPr lvl="1"/>
            <a:r>
              <a:rPr lang="fr-FR" dirty="0"/>
              <a:t>3 demandes possibles : </a:t>
            </a:r>
          </a:p>
          <a:p>
            <a:pPr lvl="3"/>
            <a:r>
              <a:rPr lang="fr-FR" sz="1600" dirty="0"/>
              <a:t>Mère de l’enfant</a:t>
            </a:r>
          </a:p>
          <a:p>
            <a:pPr lvl="4"/>
            <a:r>
              <a:rPr lang="fr-FR" sz="1600" dirty="0"/>
              <a:t>et</a:t>
            </a:r>
          </a:p>
          <a:p>
            <a:pPr lvl="3"/>
            <a:r>
              <a:rPr lang="fr-FR" sz="1600" dirty="0"/>
              <a:t>Père de l’enfant</a:t>
            </a:r>
          </a:p>
          <a:p>
            <a:pPr lvl="4"/>
            <a:r>
              <a:rPr lang="fr-FR" sz="1600" dirty="0"/>
              <a:t>et</a:t>
            </a:r>
          </a:p>
          <a:p>
            <a:pPr lvl="3"/>
            <a:r>
              <a:rPr lang="fr-FR" sz="1600" dirty="0"/>
              <a:t>Personne qui vit avec la mère de l’enfant</a:t>
            </a:r>
          </a:p>
          <a:p>
            <a:pPr lvl="1"/>
            <a:endParaRPr lang="fr-FR" dirty="0"/>
          </a:p>
          <a:p>
            <a:pPr lvl="1">
              <a:buClr>
                <a:srgbClr val="2DA2BF"/>
              </a:buClr>
              <a:buFont typeface="Wingdings" panose="05000000000000000000" pitchFamily="2" charset="2"/>
              <a:buChar char="Ø"/>
            </a:pPr>
            <a:r>
              <a:rPr lang="fr-FR" dirty="0">
                <a:solidFill>
                  <a:prstClr val="black"/>
                </a:solidFill>
              </a:rPr>
              <a:t> </a:t>
            </a:r>
            <a:r>
              <a:rPr lang="fr-FR" dirty="0"/>
              <a:t>Durée du congé de naissance : 2 mois maximum </a:t>
            </a:r>
          </a:p>
          <a:p>
            <a:pPr marL="174625" lvl="2" indent="0">
              <a:buClr>
                <a:srgbClr val="DA1F28"/>
              </a:buClr>
              <a:buNone/>
            </a:pPr>
            <a:r>
              <a:rPr lang="fr-FR" dirty="0"/>
              <a:t>Continu ou fractionnable en 2 (1 mois + 1 mois) dans un délai de 9 mois au choix de l’assuré(e)</a:t>
            </a:r>
          </a:p>
          <a:p>
            <a:pPr marL="174625" lvl="2" indent="0">
              <a:buClr>
                <a:srgbClr val="DA1F28"/>
              </a:buClr>
              <a:buNone/>
            </a:pPr>
            <a:endParaRPr lang="fr-FR" dirty="0">
              <a:solidFill>
                <a:srgbClr val="FF0000"/>
              </a:solidFill>
            </a:endParaRPr>
          </a:p>
          <a:p>
            <a:pPr marL="174625" lvl="2" indent="0">
              <a:buClr>
                <a:srgbClr val="DA1F28"/>
              </a:buClr>
              <a:buNone/>
            </a:pPr>
            <a:r>
              <a:rPr lang="fr-FR" u="sng" dirty="0"/>
              <a:t>Exemples </a:t>
            </a:r>
          </a:p>
          <a:p>
            <a:pPr marL="174625" lvl="2" indent="0">
              <a:buClr>
                <a:srgbClr val="DA1F28"/>
              </a:buClr>
              <a:buNone/>
            </a:pPr>
            <a:r>
              <a:rPr lang="fr-FR" dirty="0"/>
              <a:t>1 mois : du 01/09/2026 au 30/09/2026</a:t>
            </a:r>
          </a:p>
          <a:p>
            <a:pPr marL="174625" lvl="2" indent="0">
              <a:buClr>
                <a:srgbClr val="DA1F28"/>
              </a:buClr>
              <a:buNone/>
            </a:pPr>
            <a:r>
              <a:rPr lang="fr-FR" dirty="0"/>
              <a:t>2 mois en continu : du 01/09/2026 au 31/10/2026</a:t>
            </a:r>
          </a:p>
          <a:p>
            <a:pPr marL="174625" lvl="2" indent="0">
              <a:buClr>
                <a:srgbClr val="DA1F28"/>
              </a:buClr>
              <a:buNone/>
            </a:pPr>
            <a:r>
              <a:rPr lang="fr-FR" dirty="0"/>
              <a:t>2 mois en discontinu : du 01/09/2026 au 30/09/2026 et du 01/12/2026 au 31/12/2026</a:t>
            </a:r>
          </a:p>
          <a:p>
            <a:pPr lvl="2"/>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4</a:t>
            </a:fld>
            <a:endParaRPr lang="fr-FR" dirty="0"/>
          </a:p>
        </p:txBody>
      </p:sp>
      <p:sp>
        <p:nvSpPr>
          <p:cNvPr id="4" name="Titre 3"/>
          <p:cNvSpPr>
            <a:spLocks noGrp="1"/>
          </p:cNvSpPr>
          <p:nvPr>
            <p:ph type="title"/>
          </p:nvPr>
        </p:nvSpPr>
        <p:spPr/>
        <p:txBody>
          <a:bodyPr/>
          <a:lstStyle/>
          <a:p>
            <a:r>
              <a:rPr lang="fr-FR" dirty="0"/>
              <a:t>Congé de naissance : bénéficiaires et durée</a:t>
            </a:r>
          </a:p>
        </p:txBody>
      </p:sp>
    </p:spTree>
    <p:extLst>
      <p:ext uri="{BB962C8B-B14F-4D97-AF65-F5344CB8AC3E}">
        <p14:creationId xmlns:p14="http://schemas.microsoft.com/office/powerpoint/2010/main" val="350526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AAC1570-07D1-DF10-65F6-F8850242D919}"/>
              </a:ext>
            </a:extLst>
          </p:cNvPr>
          <p:cNvPicPr>
            <a:picLocks noChangeAspect="1"/>
          </p:cNvPicPr>
          <p:nvPr/>
        </p:nvPicPr>
        <p:blipFill>
          <a:blip r:embed="rId3"/>
          <a:stretch>
            <a:fillRect/>
          </a:stretch>
        </p:blipFill>
        <p:spPr>
          <a:xfrm>
            <a:off x="977633" y="5506366"/>
            <a:ext cx="1459445" cy="1010666"/>
          </a:xfrm>
          <a:prstGeom prst="rect">
            <a:avLst/>
          </a:prstGeom>
        </p:spPr>
      </p:pic>
      <p:sp>
        <p:nvSpPr>
          <p:cNvPr id="2" name="Espace réservé du texte 1"/>
          <p:cNvSpPr>
            <a:spLocks noGrp="1"/>
          </p:cNvSpPr>
          <p:nvPr>
            <p:ph type="body" sz="quarter" idx="16"/>
          </p:nvPr>
        </p:nvSpPr>
        <p:spPr>
          <a:xfrm>
            <a:off x="498659" y="2094379"/>
            <a:ext cx="11195999" cy="3595221"/>
          </a:xfrm>
        </p:spPr>
        <p:txBody>
          <a:bodyPr>
            <a:normAutofit/>
          </a:bodyPr>
          <a:lstStyle/>
          <a:p>
            <a:pPr>
              <a:buFont typeface="Wingdings" panose="05000000000000000000" pitchFamily="2" charset="2"/>
              <a:buChar char="Ø"/>
            </a:pPr>
            <a:r>
              <a:rPr lang="fr-FR" sz="2400" dirty="0">
                <a:solidFill>
                  <a:schemeClr val="tx1"/>
                </a:solidFill>
              </a:rPr>
              <a:t>Rôle du salarié</a:t>
            </a:r>
          </a:p>
          <a:p>
            <a:pPr lvl="2">
              <a:buFont typeface="Wingdings" panose="05000000000000000000" pitchFamily="2" charset="2"/>
              <a:buChar char="q"/>
            </a:pPr>
            <a:r>
              <a:rPr lang="fr-FR" dirty="0"/>
              <a:t>informe son employeur 1 mois avant le congé en indiquant les dates du congé (idem congé paternité)</a:t>
            </a:r>
          </a:p>
          <a:p>
            <a:pPr lvl="2">
              <a:buFont typeface="Wingdings" panose="05000000000000000000" pitchFamily="2" charset="2"/>
              <a:buChar char="q"/>
            </a:pPr>
            <a:r>
              <a:rPr lang="fr-FR" dirty="0"/>
              <a:t>15 jours si le congé de naissance fait suite au congé paternité, congé maternité, congé d’adoption</a:t>
            </a:r>
          </a:p>
          <a:p>
            <a:pPr marL="109728" indent="0">
              <a:buNone/>
            </a:pPr>
            <a:endParaRPr lang="fr-FR" dirty="0"/>
          </a:p>
          <a:p>
            <a:pPr>
              <a:buFont typeface="Wingdings" panose="05000000000000000000" pitchFamily="2" charset="2"/>
              <a:buChar char="Ø"/>
            </a:pPr>
            <a:r>
              <a:rPr lang="fr-FR" sz="2400" dirty="0">
                <a:solidFill>
                  <a:schemeClr val="tx1"/>
                </a:solidFill>
              </a:rPr>
              <a:t>Rôle de l’employeur</a:t>
            </a:r>
          </a:p>
          <a:p>
            <a:pPr marL="109728" indent="0">
              <a:buNone/>
            </a:pPr>
            <a:r>
              <a:rPr lang="fr-FR" dirty="0"/>
              <a:t>Transmet à la CPAM</a:t>
            </a:r>
          </a:p>
          <a:p>
            <a:pPr marL="109728" indent="0">
              <a:buNone/>
            </a:pPr>
            <a:r>
              <a:rPr lang="fr-FR" u="sng" dirty="0"/>
              <a:t>Entre le 01/07/2026 au 30/09/2026 (phase 1)</a:t>
            </a:r>
          </a:p>
          <a:p>
            <a:pPr marL="109728" indent="0">
              <a:buNone/>
            </a:pPr>
            <a:r>
              <a:rPr lang="fr-FR" dirty="0"/>
              <a:t>Compléter le formulaire de demande à déposer sur le compte entreprise</a:t>
            </a:r>
            <a:endParaRPr lang="fr-FR" dirty="0">
              <a:solidFill>
                <a:srgbClr val="FF0000"/>
              </a:solidFill>
            </a:endParaRPr>
          </a:p>
          <a:p>
            <a:pPr lvl="2">
              <a:buFont typeface="Wingdings" panose="05000000000000000000" pitchFamily="2" charset="2"/>
              <a:buChar char="q"/>
            </a:pPr>
            <a:endParaRPr lang="fr-FR" dirty="0"/>
          </a:p>
          <a:p>
            <a:pPr lvl="2"/>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5</a:t>
            </a:fld>
            <a:endParaRPr lang="fr-FR" dirty="0"/>
          </a:p>
        </p:txBody>
      </p:sp>
      <p:sp>
        <p:nvSpPr>
          <p:cNvPr id="4" name="Titre 3"/>
          <p:cNvSpPr>
            <a:spLocks noGrp="1"/>
          </p:cNvSpPr>
          <p:nvPr>
            <p:ph type="title"/>
          </p:nvPr>
        </p:nvSpPr>
        <p:spPr/>
        <p:txBody>
          <a:bodyPr/>
          <a:lstStyle/>
          <a:p>
            <a:r>
              <a:rPr lang="fr-FR" dirty="0"/>
              <a:t>Congé de naissance : la demande</a:t>
            </a:r>
          </a:p>
        </p:txBody>
      </p:sp>
      <p:sp>
        <p:nvSpPr>
          <p:cNvPr id="6" name="Espace réservé du texte 1">
            <a:extLst>
              <a:ext uri="{FF2B5EF4-FFF2-40B4-BE49-F238E27FC236}">
                <a16:creationId xmlns:a16="http://schemas.microsoft.com/office/drawing/2014/main" id="{9EB97E43-DA34-0846-6E0C-BB31E69B1870}"/>
              </a:ext>
            </a:extLst>
          </p:cNvPr>
          <p:cNvSpPr txBox="1">
            <a:spLocks/>
          </p:cNvSpPr>
          <p:nvPr/>
        </p:nvSpPr>
        <p:spPr>
          <a:xfrm>
            <a:off x="-83128" y="5402215"/>
            <a:ext cx="8704514" cy="1114817"/>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Font typeface="Wingdings" panose="05000000000000000000" pitchFamily="2" charset="2"/>
              <a:buChar char="q"/>
            </a:pPr>
            <a:endParaRPr lang="fr-FR" dirty="0"/>
          </a:p>
          <a:p>
            <a:pPr marL="2330450" lvl="5" indent="0"/>
            <a:r>
              <a:rPr lang="fr-FR" b="1" dirty="0"/>
              <a:t>L’accord de l’employeur n’est pas requis</a:t>
            </a:r>
          </a:p>
          <a:p>
            <a:pPr marL="2330450" lvl="5" indent="0"/>
            <a:r>
              <a:rPr lang="fr-FR" b="1" dirty="0"/>
              <a:t>Plusieurs phases déclaratives sont prévues</a:t>
            </a:r>
            <a:endParaRPr lang="fr-FR" dirty="0"/>
          </a:p>
          <a:p>
            <a:pPr lvl="2"/>
            <a:endParaRPr lang="fr-FR" dirty="0"/>
          </a:p>
        </p:txBody>
      </p:sp>
    </p:spTree>
    <p:extLst>
      <p:ext uri="{BB962C8B-B14F-4D97-AF65-F5344CB8AC3E}">
        <p14:creationId xmlns:p14="http://schemas.microsoft.com/office/powerpoint/2010/main" val="114146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A6B30C0-C08E-8731-ED53-55F9014D68B2}"/>
              </a:ext>
            </a:extLst>
          </p:cNvPr>
          <p:cNvSpPr>
            <a:spLocks noGrp="1"/>
          </p:cNvSpPr>
          <p:nvPr>
            <p:ph type="sldNum" sz="quarter" idx="15"/>
          </p:nvPr>
        </p:nvSpPr>
        <p:spPr/>
        <p:txBody>
          <a:bodyPr/>
          <a:lstStyle/>
          <a:p>
            <a:fld id="{975A587B-5814-4D9B-9598-FE9CB954CB01}" type="slidenum">
              <a:rPr lang="fr-FR" smtClean="0"/>
              <a:pPr/>
              <a:t>6</a:t>
            </a:fld>
            <a:endParaRPr lang="fr-FR" dirty="0"/>
          </a:p>
        </p:txBody>
      </p:sp>
      <p:sp>
        <p:nvSpPr>
          <p:cNvPr id="4" name="Titre 3">
            <a:extLst>
              <a:ext uri="{FF2B5EF4-FFF2-40B4-BE49-F238E27FC236}">
                <a16:creationId xmlns:a16="http://schemas.microsoft.com/office/drawing/2014/main" id="{11B42B80-ECE4-905B-F8AA-34E65784C870}"/>
              </a:ext>
            </a:extLst>
          </p:cNvPr>
          <p:cNvSpPr>
            <a:spLocks noGrp="1"/>
          </p:cNvSpPr>
          <p:nvPr>
            <p:ph type="title"/>
          </p:nvPr>
        </p:nvSpPr>
        <p:spPr>
          <a:xfrm>
            <a:off x="498660" y="494778"/>
            <a:ext cx="11196000" cy="772707"/>
          </a:xfrm>
        </p:spPr>
        <p:txBody>
          <a:bodyPr/>
          <a:lstStyle/>
          <a:p>
            <a:pPr algn="ctr"/>
            <a:r>
              <a:rPr lang="fr-FR" dirty="0"/>
              <a:t>Phase 1 : Pas d’attestation de salaire</a:t>
            </a:r>
          </a:p>
        </p:txBody>
      </p:sp>
      <p:pic>
        <p:nvPicPr>
          <p:cNvPr id="6" name="Image 5">
            <a:extLst>
              <a:ext uri="{FF2B5EF4-FFF2-40B4-BE49-F238E27FC236}">
                <a16:creationId xmlns:a16="http://schemas.microsoft.com/office/drawing/2014/main" id="{D9708755-7706-C340-8968-95E09D6CDE72}"/>
              </a:ext>
            </a:extLst>
          </p:cNvPr>
          <p:cNvPicPr>
            <a:picLocks noChangeAspect="1"/>
          </p:cNvPicPr>
          <p:nvPr/>
        </p:nvPicPr>
        <p:blipFill>
          <a:blip r:embed="rId3"/>
          <a:stretch>
            <a:fillRect/>
          </a:stretch>
        </p:blipFill>
        <p:spPr>
          <a:xfrm>
            <a:off x="5661561" y="1421395"/>
            <a:ext cx="4033610" cy="5436605"/>
          </a:xfrm>
          <a:prstGeom prst="rect">
            <a:avLst/>
          </a:prstGeom>
        </p:spPr>
      </p:pic>
      <p:pic>
        <p:nvPicPr>
          <p:cNvPr id="8" name="Image 7">
            <a:extLst>
              <a:ext uri="{FF2B5EF4-FFF2-40B4-BE49-F238E27FC236}">
                <a16:creationId xmlns:a16="http://schemas.microsoft.com/office/drawing/2014/main" id="{687BDE01-E3B8-F0EF-6C10-BD42359ACEE8}"/>
              </a:ext>
            </a:extLst>
          </p:cNvPr>
          <p:cNvPicPr>
            <a:picLocks noChangeAspect="1"/>
          </p:cNvPicPr>
          <p:nvPr/>
        </p:nvPicPr>
        <p:blipFill>
          <a:blip r:embed="rId4"/>
          <a:stretch>
            <a:fillRect/>
          </a:stretch>
        </p:blipFill>
        <p:spPr>
          <a:xfrm>
            <a:off x="498660" y="1894005"/>
            <a:ext cx="2552700" cy="1790700"/>
          </a:xfrm>
          <a:prstGeom prst="rect">
            <a:avLst/>
          </a:prstGeom>
        </p:spPr>
      </p:pic>
      <p:cxnSp>
        <p:nvCxnSpPr>
          <p:cNvPr id="10" name="Connecteur droit 9">
            <a:extLst>
              <a:ext uri="{FF2B5EF4-FFF2-40B4-BE49-F238E27FC236}">
                <a16:creationId xmlns:a16="http://schemas.microsoft.com/office/drawing/2014/main" id="{BA867A46-E4E4-513E-0262-06182BF18C8B}"/>
              </a:ext>
            </a:extLst>
          </p:cNvPr>
          <p:cNvCxnSpPr>
            <a:cxnSpLocks/>
          </p:cNvCxnSpPr>
          <p:nvPr/>
        </p:nvCxnSpPr>
        <p:spPr>
          <a:xfrm flipH="1">
            <a:off x="6005688" y="1894005"/>
            <a:ext cx="3576593" cy="446921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42169205-33A8-206C-2EDD-3FEBD2A69CC3}"/>
              </a:ext>
            </a:extLst>
          </p:cNvPr>
          <p:cNvCxnSpPr>
            <a:cxnSpLocks/>
          </p:cNvCxnSpPr>
          <p:nvPr/>
        </p:nvCxnSpPr>
        <p:spPr>
          <a:xfrm flipH="1" flipV="1">
            <a:off x="6020437" y="1894005"/>
            <a:ext cx="3181482" cy="446921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468D2199-2F72-42F8-EDD3-CC61FF83BE56}"/>
              </a:ext>
            </a:extLst>
          </p:cNvPr>
          <p:cNvSpPr txBox="1"/>
          <p:nvPr/>
        </p:nvSpPr>
        <p:spPr>
          <a:xfrm>
            <a:off x="1338838" y="3909348"/>
            <a:ext cx="3662139" cy="1384995"/>
          </a:xfrm>
          <a:prstGeom prst="rect">
            <a:avLst/>
          </a:prstGeom>
          <a:noFill/>
        </p:spPr>
        <p:txBody>
          <a:bodyPr wrap="square" rtlCol="0">
            <a:spAutoFit/>
          </a:bodyPr>
          <a:lstStyle/>
          <a:p>
            <a:r>
              <a:rPr lang="fr-FR" sz="2800" dirty="0"/>
              <a:t>Aucune attestation de salaire à transmettre pendant </a:t>
            </a:r>
            <a:r>
              <a:rPr lang="fr-FR" sz="2800" u="sng" dirty="0"/>
              <a:t>la phase 1 </a:t>
            </a:r>
          </a:p>
        </p:txBody>
      </p:sp>
    </p:spTree>
    <p:extLst>
      <p:ext uri="{BB962C8B-B14F-4D97-AF65-F5344CB8AC3E}">
        <p14:creationId xmlns:p14="http://schemas.microsoft.com/office/powerpoint/2010/main" val="17496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378080" y="1985738"/>
            <a:ext cx="11195999" cy="3595221"/>
          </a:xfrm>
        </p:spPr>
        <p:txBody>
          <a:bodyPr>
            <a:normAutofit/>
          </a:bodyPr>
          <a:lstStyle/>
          <a:p>
            <a:pPr marL="109728"/>
            <a:r>
              <a:rPr lang="fr-FR" u="sng" dirty="0"/>
              <a:t>4ème trimestre 2026 (phase 2)</a:t>
            </a:r>
          </a:p>
          <a:p>
            <a:pPr marL="109728" indent="0">
              <a:buNone/>
            </a:pPr>
            <a:endParaRPr lang="fr-FR" dirty="0"/>
          </a:p>
          <a:p>
            <a:pPr marL="109728" indent="0">
              <a:buNone/>
            </a:pPr>
            <a:r>
              <a:rPr lang="fr-FR" dirty="0"/>
              <a:t>Faire un signalement DSN</a:t>
            </a:r>
          </a:p>
          <a:p>
            <a:pPr marL="109728" indent="0">
              <a:buNone/>
            </a:pPr>
            <a:endParaRPr lang="fr-FR" dirty="0"/>
          </a:p>
          <a:p>
            <a:pPr marL="109728" indent="0">
              <a:buNone/>
            </a:pPr>
            <a:r>
              <a:rPr lang="fr-FR" dirty="0"/>
              <a:t>Et</a:t>
            </a:r>
          </a:p>
          <a:p>
            <a:pPr marL="109728" indent="0">
              <a:buNone/>
            </a:pPr>
            <a:endParaRPr lang="fr-FR" dirty="0"/>
          </a:p>
          <a:p>
            <a:pPr marL="109728" indent="0">
              <a:buNone/>
            </a:pPr>
            <a:r>
              <a:rPr lang="fr-FR" dirty="0"/>
              <a:t>Compléter le formulaire de demande à déposer sur le compte entreprise, celui-ci sera allégé des informations contenues en DSN</a:t>
            </a:r>
          </a:p>
          <a:p>
            <a:pPr marL="174625" lvl="2" indent="0">
              <a:buNone/>
            </a:pPr>
            <a:endParaRPr lang="fr-FR" dirty="0"/>
          </a:p>
          <a:p>
            <a:pPr lvl="2"/>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7</a:t>
            </a:fld>
            <a:endParaRPr lang="fr-FR" dirty="0"/>
          </a:p>
        </p:txBody>
      </p:sp>
      <p:sp>
        <p:nvSpPr>
          <p:cNvPr id="4" name="Titre 3"/>
          <p:cNvSpPr>
            <a:spLocks noGrp="1"/>
          </p:cNvSpPr>
          <p:nvPr>
            <p:ph type="title"/>
          </p:nvPr>
        </p:nvSpPr>
        <p:spPr/>
        <p:txBody>
          <a:bodyPr/>
          <a:lstStyle/>
          <a:p>
            <a:r>
              <a:rPr lang="fr-FR" dirty="0"/>
              <a:t>Congé de naissance : la demande</a:t>
            </a:r>
          </a:p>
        </p:txBody>
      </p:sp>
    </p:spTree>
    <p:extLst>
      <p:ext uri="{BB962C8B-B14F-4D97-AF65-F5344CB8AC3E}">
        <p14:creationId xmlns:p14="http://schemas.microsoft.com/office/powerpoint/2010/main" val="206028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59" y="1742536"/>
            <a:ext cx="11195999" cy="4244196"/>
          </a:xfrm>
        </p:spPr>
        <p:txBody>
          <a:bodyPr>
            <a:normAutofit/>
          </a:bodyPr>
          <a:lstStyle/>
          <a:p>
            <a:endParaRPr lang="fr-FR" dirty="0"/>
          </a:p>
          <a:p>
            <a:pPr lvl="1"/>
            <a:r>
              <a:rPr lang="fr-FR" dirty="0"/>
              <a:t>Examen à la date du début du CSN :</a:t>
            </a:r>
          </a:p>
          <a:p>
            <a:pPr lvl="1"/>
            <a:endParaRPr lang="fr-FR" dirty="0"/>
          </a:p>
          <a:p>
            <a:pPr lvl="1"/>
            <a:r>
              <a:rPr lang="fr-FR" dirty="0"/>
              <a:t>150 heures de travail salarié sur les 3mois civils ou 90 jours précédents</a:t>
            </a:r>
          </a:p>
          <a:p>
            <a:pPr lvl="2"/>
            <a:r>
              <a:rPr lang="fr-FR" dirty="0"/>
              <a:t>Ou</a:t>
            </a:r>
          </a:p>
          <a:p>
            <a:pPr lvl="1"/>
            <a:r>
              <a:rPr lang="fr-FR" dirty="0"/>
              <a:t>600 heures de travail salarié sur les 12 mois civils précédents ou 365 jours précédents  en cas d’activité discontinue</a:t>
            </a:r>
          </a:p>
          <a:p>
            <a:pPr marL="0" lvl="1" indent="0">
              <a:buNone/>
            </a:pPr>
            <a:r>
              <a:rPr lang="fr-FR" sz="1400" dirty="0"/>
              <a:t>(ou cotisations maladie/maternité ≥ 1015 fois SMIC horaire sur les 6 mois ou 2030 fois sur le SMIC horaire sur les 12 mois civils précédents)</a:t>
            </a:r>
          </a:p>
          <a:p>
            <a:pPr marL="0" lvl="1" indent="0">
              <a:buNone/>
            </a:pPr>
            <a:endParaRPr lang="fr-FR" sz="1400" dirty="0"/>
          </a:p>
          <a:p>
            <a:pPr marL="0" lvl="1" indent="0">
              <a:buNone/>
            </a:pPr>
            <a:r>
              <a:rPr lang="fr-FR" dirty="0"/>
              <a:t>Et</a:t>
            </a:r>
          </a:p>
          <a:p>
            <a:pPr lvl="1"/>
            <a:r>
              <a:rPr lang="fr-FR" dirty="0"/>
              <a:t>6 mois d'affiliation à la date du CSN</a:t>
            </a: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8</a:t>
            </a:fld>
            <a:endParaRPr lang="fr-FR" dirty="0"/>
          </a:p>
        </p:txBody>
      </p:sp>
      <p:sp>
        <p:nvSpPr>
          <p:cNvPr id="4" name="Titre 3"/>
          <p:cNvSpPr>
            <a:spLocks noGrp="1"/>
          </p:cNvSpPr>
          <p:nvPr>
            <p:ph type="title"/>
          </p:nvPr>
        </p:nvSpPr>
        <p:spPr/>
        <p:txBody>
          <a:bodyPr/>
          <a:lstStyle/>
          <a:p>
            <a:r>
              <a:rPr lang="fr-FR" dirty="0"/>
              <a:t>Congé de naissance : conditions d’ouverture de droit</a:t>
            </a:r>
          </a:p>
        </p:txBody>
      </p:sp>
    </p:spTree>
    <p:extLst>
      <p:ext uri="{BB962C8B-B14F-4D97-AF65-F5344CB8AC3E}">
        <p14:creationId xmlns:p14="http://schemas.microsoft.com/office/powerpoint/2010/main" val="153069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06998" y="1663065"/>
            <a:ext cx="11272746" cy="4745422"/>
          </a:xfrm>
        </p:spPr>
        <p:txBody>
          <a:bodyPr>
            <a:normAutofit lnSpcReduction="10000"/>
          </a:bodyPr>
          <a:lstStyle/>
          <a:p>
            <a:pPr marL="0" lvl="1" indent="0">
              <a:buNone/>
            </a:pPr>
            <a:r>
              <a:rPr lang="fr-FR" dirty="0"/>
              <a:t>Modalité de calcul : 70 % puis 60 % du salaire net</a:t>
            </a:r>
          </a:p>
          <a:p>
            <a:pPr marL="0" lvl="1" indent="0">
              <a:buNone/>
            </a:pPr>
            <a:endParaRPr lang="fr-FR" sz="800" dirty="0"/>
          </a:p>
          <a:p>
            <a:pPr marL="0" lvl="1" indent="0">
              <a:buNone/>
            </a:pPr>
            <a:r>
              <a:rPr lang="fr-FR" u="sng" dirty="0"/>
              <a:t>Base : </a:t>
            </a:r>
          </a:p>
          <a:p>
            <a:pPr marL="0" lvl="1" indent="0">
              <a:buNone/>
            </a:pPr>
            <a:r>
              <a:rPr lang="fr-FR" b="0" dirty="0"/>
              <a:t>même calcul que l’IJ maternité, paternité et adoption sur lequel le pourcentage vient s’appliquer</a:t>
            </a:r>
          </a:p>
          <a:p>
            <a:pPr marL="0" lvl="1" indent="0">
              <a:buNone/>
            </a:pPr>
            <a:endParaRPr lang="fr-FR" sz="900" dirty="0"/>
          </a:p>
          <a:p>
            <a:pPr marL="0" lvl="1" indent="0">
              <a:buNone/>
            </a:pPr>
            <a:r>
              <a:rPr lang="fr-FR" u="sng" dirty="0"/>
              <a:t>Exemple :</a:t>
            </a:r>
          </a:p>
          <a:p>
            <a:pPr marL="0" lvl="1" indent="0">
              <a:buNone/>
            </a:pPr>
            <a:endParaRPr lang="fr-FR" sz="900" u="sng" dirty="0"/>
          </a:p>
          <a:p>
            <a:pPr marL="0" lvl="1" indent="0">
              <a:buNone/>
            </a:pPr>
            <a:r>
              <a:rPr lang="fr-FR" b="0" dirty="0"/>
              <a:t>Congé de naissance du 01/08/2026 au 31/08/2026 et du 01/092026 au 30/09/2026</a:t>
            </a:r>
          </a:p>
          <a:p>
            <a:pPr lvl="1"/>
            <a:r>
              <a:rPr lang="fr-FR" b="0" dirty="0"/>
              <a:t>Salaires de référence : du 01/05/2026 au 31/07/2026 = 2.000 € par mois soit en salaire net 1.580 € </a:t>
            </a:r>
          </a:p>
          <a:p>
            <a:pPr lvl="1"/>
            <a:r>
              <a:rPr lang="fr-FR" b="0" dirty="0"/>
              <a:t>Calcul IJ maternité = (1580x3) / 91,25 = 51,95 €</a:t>
            </a:r>
          </a:p>
          <a:p>
            <a:pPr marL="0" lvl="1" indent="0">
              <a:buNone/>
            </a:pPr>
            <a:endParaRPr lang="fr-FR" sz="900" b="0" dirty="0"/>
          </a:p>
          <a:p>
            <a:pPr marL="0" lvl="1" indent="0">
              <a:buNone/>
            </a:pPr>
            <a:r>
              <a:rPr lang="fr-FR" b="0" dirty="0"/>
              <a:t>Versement IJ du 01/08/2026 au 31/08/2026 = 70% de 51,95 € soit 36,36 € auquel il a faut enlever la CSG/RDS soit un montant net versé par jour 33,92 €</a:t>
            </a:r>
          </a:p>
          <a:p>
            <a:pPr marL="0" lvl="1" indent="0">
              <a:buNone/>
            </a:pPr>
            <a:endParaRPr lang="fr-FR" sz="900" b="0" dirty="0"/>
          </a:p>
          <a:p>
            <a:pPr marL="0" lvl="1" indent="0">
              <a:buNone/>
            </a:pPr>
            <a:r>
              <a:rPr lang="fr-FR" b="0" dirty="0"/>
              <a:t>Versement IJ du 01/09/2026 au 30/09/2026 = 60% de 51,95 € soit 31,17 € € auquel il a faut enlever la CSG/RDS soit un montant net versé par jour 29,08 €</a:t>
            </a:r>
          </a:p>
          <a:p>
            <a:pPr marL="0" lvl="1" indent="0">
              <a:buNone/>
            </a:pPr>
            <a:endParaRPr lang="fr-FR" b="0" dirty="0"/>
          </a:p>
          <a:p>
            <a:pPr marL="0" lvl="1" indent="0">
              <a:buNone/>
            </a:pPr>
            <a:endParaRPr lang="fr-FR" dirty="0"/>
          </a:p>
          <a:p>
            <a:pPr lvl="1"/>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9</a:t>
            </a:fld>
            <a:endParaRPr lang="fr-FR" dirty="0"/>
          </a:p>
        </p:txBody>
      </p:sp>
      <p:sp>
        <p:nvSpPr>
          <p:cNvPr id="4" name="Titre 3"/>
          <p:cNvSpPr>
            <a:spLocks noGrp="1"/>
          </p:cNvSpPr>
          <p:nvPr>
            <p:ph type="title"/>
          </p:nvPr>
        </p:nvSpPr>
        <p:spPr/>
        <p:txBody>
          <a:bodyPr/>
          <a:lstStyle/>
          <a:p>
            <a:r>
              <a:rPr lang="fr-FR" dirty="0"/>
              <a:t>Congé de naissance : indemnisation</a:t>
            </a:r>
          </a:p>
        </p:txBody>
      </p:sp>
    </p:spTree>
    <p:extLst>
      <p:ext uri="{BB962C8B-B14F-4D97-AF65-F5344CB8AC3E}">
        <p14:creationId xmlns:p14="http://schemas.microsoft.com/office/powerpoint/2010/main" val="1123806358"/>
      </p:ext>
    </p:extLst>
  </p:cSld>
  <p:clrMapOvr>
    <a:masterClrMapping/>
  </p:clrMapOvr>
</p:sld>
</file>

<file path=ppt/theme/theme1.xml><?xml version="1.0" encoding="utf-8"?>
<a:theme xmlns:a="http://schemas.openxmlformats.org/drawingml/2006/main" name="Masque PPT de l'Assurance Maladie">
  <a:themeElements>
    <a:clrScheme name="Assurance Maladie">
      <a:dk1>
        <a:srgbClr val="0C419A"/>
      </a:dk1>
      <a:lt1>
        <a:sysClr val="window" lastClr="FFFFFF"/>
      </a:lt1>
      <a:dk2>
        <a:srgbClr val="0084B2"/>
      </a:dk2>
      <a:lt2>
        <a:srgbClr val="545859"/>
      </a:lt2>
      <a:accent1>
        <a:srgbClr val="008972"/>
      </a:accent1>
      <a:accent2>
        <a:srgbClr val="A05BB6"/>
      </a:accent2>
      <a:accent3>
        <a:srgbClr val="E04F39"/>
      </a:accent3>
      <a:accent4>
        <a:srgbClr val="E11A81"/>
      </a:accent4>
      <a:accent5>
        <a:srgbClr val="758CC0"/>
      </a:accent5>
      <a:accent6>
        <a:srgbClr val="56C271"/>
      </a:accent6>
      <a:hlink>
        <a:srgbClr val="0C419A"/>
      </a:hlink>
      <a:folHlink>
        <a:srgbClr val="969B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PPT_DE-BASE_AM_sept2022</Template>
  <TotalTime>3335</TotalTime>
  <Words>2410</Words>
  <Application>Microsoft Office PowerPoint</Application>
  <PresentationFormat>Grand écran</PresentationFormat>
  <Paragraphs>356</Paragraphs>
  <Slides>26</Slides>
  <Notes>26</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40" baseType="lpstr">
      <vt:lpstr>Arial</vt:lpstr>
      <vt:lpstr>Arial-BoldMT</vt:lpstr>
      <vt:lpstr>ArialMT</vt:lpstr>
      <vt:lpstr>Calibri</vt:lpstr>
      <vt:lpstr>Source Sans Pro</vt:lpstr>
      <vt:lpstr>Source Sans Pro Light</vt:lpstr>
      <vt:lpstr>SourceSansPro-Light</vt:lpstr>
      <vt:lpstr>SourceSansPro-Regular</vt:lpstr>
      <vt:lpstr>SourceSansPro-SemiBold</vt:lpstr>
      <vt:lpstr>Symbol</vt:lpstr>
      <vt:lpstr>Trebuchet MS</vt:lpstr>
      <vt:lpstr>Wingdings</vt:lpstr>
      <vt:lpstr>Masque PPT de l'Assurance Maladie</vt:lpstr>
      <vt:lpstr>Acrobat Document</vt:lpstr>
      <vt:lpstr> ARRêts de travail  évolutions 2026 et retour sur les bonnes pratiques déclaratives </vt:lpstr>
      <vt:lpstr>Présentation PowerPoint</vt:lpstr>
      <vt:lpstr>Congé de naissance : principes</vt:lpstr>
      <vt:lpstr>Congé de naissance : bénéficiaires et durée</vt:lpstr>
      <vt:lpstr>Congé de naissance : la demande</vt:lpstr>
      <vt:lpstr>Phase 1 : Pas d’attestation de salaire</vt:lpstr>
      <vt:lpstr>Congé de naissance : la demande</vt:lpstr>
      <vt:lpstr>Congé de naissance : conditions d’ouverture de droit</vt:lpstr>
      <vt:lpstr>Congé de naissance : indemnisation</vt:lpstr>
      <vt:lpstr>Congé de naissance : indemnisation</vt:lpstr>
      <vt:lpstr>Présentation PowerPoint</vt:lpstr>
      <vt:lpstr>Présentation PowerPoint</vt:lpstr>
      <vt:lpstr>Enchaînement d’arrêt de travail</vt:lpstr>
      <vt:lpstr>Cerfa sécurisé</vt:lpstr>
      <vt:lpstr>Arrêt transmis à la CPAM à terme échu</vt:lpstr>
      <vt:lpstr>POINT D’ATTENTION : attestation de salaire rectificative</vt:lpstr>
      <vt:lpstr>Bonnes pratiques :  Eviter les paiements multiples d’indemnités journalières</vt:lpstr>
      <vt:lpstr>POINT D’ATTENTION : subrogation</vt:lpstr>
      <vt:lpstr>Le Bordereau de paiement des indemnités journalières (BPIJ)</vt:lpstr>
      <vt:lpstr>POINTS D’ATTENTION : Dernier jour de travail (djt)</vt:lpstr>
      <vt:lpstr>POINTS D’ATTENTION : Dernier jour de travail (djt)</vt:lpstr>
      <vt:lpstr>COMPTE NET-ENTREPRISES et Organismes du secteur public</vt:lpstr>
      <vt:lpstr>Votre interlocuteur : LE Chargé de relation entreprises</vt:lpstr>
      <vt:lpstr>Présentation PowerPoint</vt:lpstr>
      <vt:lpstr>Présentation PowerPoint</vt:lpstr>
      <vt:lpstr>Présentation PowerPoint</vt:lpstr>
    </vt:vector>
  </TitlesOfParts>
  <Company>Cnam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CODIREL</dc:title>
  <dc:creator>SIMON KARINE (CPAM FINISTERE)</dc:creator>
  <cp:lastModifiedBy>Serge NASONE</cp:lastModifiedBy>
  <cp:revision>204</cp:revision>
  <cp:lastPrinted>2025-12-04T13:46:58Z</cp:lastPrinted>
  <dcterms:created xsi:type="dcterms:W3CDTF">2025-09-26T13:57:31Z</dcterms:created>
  <dcterms:modified xsi:type="dcterms:W3CDTF">2026-06-08T09:46:51Z</dcterms:modified>
</cp:coreProperties>
</file>